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sldIdLst>
    <p:sldId id="277" r:id="rId2"/>
    <p:sldId id="257" r:id="rId3"/>
    <p:sldId id="276" r:id="rId4"/>
    <p:sldId id="258" r:id="rId5"/>
    <p:sldId id="260" r:id="rId6"/>
    <p:sldId id="261" r:id="rId7"/>
    <p:sldId id="294" r:id="rId8"/>
    <p:sldId id="278" r:id="rId9"/>
    <p:sldId id="280" r:id="rId10"/>
    <p:sldId id="281" r:id="rId11"/>
    <p:sldId id="279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95" r:id="rId2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576D0-15A1-4C64-8FF3-C31E3D614941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7827E-63AA-48AD-8034-0B410E39C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4957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pt-B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9765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pt-BR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9765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1DE4-C421-454D-AD5D-68067C6985DC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5E43-70D5-44FF-92B7-6ED03B5CEA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0255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1DE4-C421-454D-AD5D-68067C6985DC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5E43-70D5-44FF-92B7-6ED03B5CEA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1288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1DE4-C421-454D-AD5D-68067C6985DC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5E43-70D5-44FF-92B7-6ED03B5CEA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490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1DE4-C421-454D-AD5D-68067C6985DC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5E43-70D5-44FF-92B7-6ED03B5CEA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58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1DE4-C421-454D-AD5D-68067C6985DC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5E43-70D5-44FF-92B7-6ED03B5CEA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0246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1DE4-C421-454D-AD5D-68067C6985DC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5E43-70D5-44FF-92B7-6ED03B5CEA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426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1DE4-C421-454D-AD5D-68067C6985DC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5E43-70D5-44FF-92B7-6ED03B5CEA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366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1DE4-C421-454D-AD5D-68067C6985DC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5E43-70D5-44FF-92B7-6ED03B5CEA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677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1DE4-C421-454D-AD5D-68067C6985DC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5E43-70D5-44FF-92B7-6ED03B5CEA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0295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1DE4-C421-454D-AD5D-68067C6985DC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5E43-70D5-44FF-92B7-6ED03B5CEA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2962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81DE4-C421-454D-AD5D-68067C6985DC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5E43-70D5-44FF-92B7-6ED03B5CEA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175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81DE4-C421-454D-AD5D-68067C6985DC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45E43-70D5-44FF-92B7-6ED03B5CEA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706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13"/>
            <a:ext cx="12192000" cy="685800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5777345" y="2295527"/>
            <a:ext cx="6414655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000" b="1" dirty="0">
                <a:ln w="0"/>
                <a:latin typeface="+mn-lt"/>
              </a:rPr>
              <a:t>SECRETARIA DE ESTADO DE SAÚDE MT</a:t>
            </a:r>
          </a:p>
        </p:txBody>
      </p:sp>
    </p:spTree>
    <p:extLst>
      <p:ext uri="{BB962C8B-B14F-4D97-AF65-F5344CB8AC3E}">
        <p14:creationId xmlns:p14="http://schemas.microsoft.com/office/powerpoint/2010/main" val="199998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3177"/>
          </a:xfrm>
        </p:spPr>
        <p:txBody>
          <a:bodyPr>
            <a:normAutofit/>
          </a:bodyPr>
          <a:lstStyle/>
          <a:p>
            <a:r>
              <a:rPr lang="pt-BR" sz="3600" b="1" dirty="0"/>
              <a:t>III Oficina de Planejamento Regional Integrado - PRI MT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388766"/>
              </p:ext>
            </p:extLst>
          </p:nvPr>
        </p:nvGraphicFramePr>
        <p:xfrm>
          <a:off x="838202" y="1388855"/>
          <a:ext cx="10515597" cy="48604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4952">
                  <a:extLst>
                    <a:ext uri="{9D8B030D-6E8A-4147-A177-3AD203B41FA5}">
                      <a16:colId xmlns:a16="http://schemas.microsoft.com/office/drawing/2014/main" val="1620701954"/>
                    </a:ext>
                  </a:extLst>
                </a:gridCol>
                <a:gridCol w="3403340">
                  <a:extLst>
                    <a:ext uri="{9D8B030D-6E8A-4147-A177-3AD203B41FA5}">
                      <a16:colId xmlns:a16="http://schemas.microsoft.com/office/drawing/2014/main" val="676573172"/>
                    </a:ext>
                  </a:extLst>
                </a:gridCol>
                <a:gridCol w="2240200">
                  <a:extLst>
                    <a:ext uri="{9D8B030D-6E8A-4147-A177-3AD203B41FA5}">
                      <a16:colId xmlns:a16="http://schemas.microsoft.com/office/drawing/2014/main" val="1422582123"/>
                    </a:ext>
                  </a:extLst>
                </a:gridCol>
                <a:gridCol w="2437105">
                  <a:extLst>
                    <a:ext uri="{9D8B030D-6E8A-4147-A177-3AD203B41FA5}">
                      <a16:colId xmlns:a16="http://schemas.microsoft.com/office/drawing/2014/main" val="1774013202"/>
                    </a:ext>
                  </a:extLst>
                </a:gridCol>
              </a:tblGrid>
              <a:tr h="442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Macrorregião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Regiões de Saúde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Total de Municípios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Total população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93345827"/>
                  </a:ext>
                </a:extLst>
              </a:tr>
              <a:tr h="10638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Norte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Alto tapajós, Norte Matogrossense, Teles Pires , Vale do Peixoto, Vale do </a:t>
                      </a:r>
                      <a:r>
                        <a:rPr lang="pt-BR" sz="1800" dirty="0" smtClean="0">
                          <a:effectLst/>
                        </a:rPr>
                        <a:t>Arinos (5)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35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757.730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57643024"/>
                  </a:ext>
                </a:extLst>
              </a:tr>
              <a:tr h="442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Centro Norte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Baixada </a:t>
                      </a:r>
                      <a:r>
                        <a:rPr lang="pt-BR" sz="1800" dirty="0" smtClean="0">
                          <a:effectLst/>
                        </a:rPr>
                        <a:t>Cuiabana (1)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11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1.000.139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64040287"/>
                  </a:ext>
                </a:extLst>
              </a:tr>
              <a:tr h="10638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Leste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Araguaia Xingu, </a:t>
                      </a:r>
                      <a:r>
                        <a:rPr lang="pt-BR" sz="1800" dirty="0" smtClean="0">
                          <a:effectLst/>
                        </a:rPr>
                        <a:t>Garças </a:t>
                      </a:r>
                      <a:r>
                        <a:rPr lang="pt-BR" sz="1800" dirty="0">
                          <a:effectLst/>
                        </a:rPr>
                        <a:t>Araguaia, Médio Araguaia, Norte Araguaia </a:t>
                      </a:r>
                      <a:r>
                        <a:rPr lang="pt-BR" sz="1800" dirty="0" err="1" smtClean="0">
                          <a:effectLst/>
                        </a:rPr>
                        <a:t>Karajá</a:t>
                      </a:r>
                      <a:r>
                        <a:rPr lang="pt-BR" sz="1800" dirty="0" smtClean="0">
                          <a:effectLst/>
                        </a:rPr>
                        <a:t> (4)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30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343.540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387245"/>
                  </a:ext>
                </a:extLst>
              </a:tr>
              <a:tr h="702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Oeste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Oeste Matogrossense, Sudeste </a:t>
                      </a:r>
                      <a:r>
                        <a:rPr lang="pt-BR" sz="1800" dirty="0" smtClean="0">
                          <a:effectLst/>
                        </a:rPr>
                        <a:t>Matogrossense (2)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22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315.783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2017619"/>
                  </a:ext>
                </a:extLst>
              </a:tr>
              <a:tr h="4428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Sul Matogrossense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Sul </a:t>
                      </a:r>
                      <a:r>
                        <a:rPr lang="pt-BR" sz="1800" dirty="0" smtClean="0">
                          <a:effectLst/>
                        </a:rPr>
                        <a:t>Matogrossense (1)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19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523.777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9854106"/>
                  </a:ext>
                </a:extLst>
              </a:tr>
              <a:tr h="702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Centro Norte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Centro Norte, Médio Norte, Noroeste </a:t>
                      </a:r>
                      <a:r>
                        <a:rPr lang="pt-BR" sz="1800" dirty="0" smtClean="0">
                          <a:effectLst/>
                        </a:rPr>
                        <a:t>Matogrossense (3)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24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507.807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24144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236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33090" y="1170017"/>
            <a:ext cx="10515600" cy="52545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sz="3200" b="1" u="sng" dirty="0" smtClean="0"/>
              <a:t>ANO DE 2019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3200" dirty="0" smtClean="0"/>
              <a:t>Troca da gestão (</a:t>
            </a:r>
            <a:r>
              <a:rPr lang="pt-BR" sz="3200" b="1" dirty="0" smtClean="0"/>
              <a:t>suspensão temporária do PRI</a:t>
            </a:r>
            <a:r>
              <a:rPr lang="pt-BR" sz="3200" dirty="0" smtClean="0"/>
              <a:t>);</a:t>
            </a:r>
          </a:p>
          <a:p>
            <a:pPr marL="0" indent="0">
              <a:buNone/>
            </a:pPr>
            <a:endParaRPr lang="pt-BR" sz="32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3200" b="1" dirty="0" smtClean="0"/>
              <a:t>Retomada do processo com o apoio do MS/SEINSF</a:t>
            </a:r>
            <a:r>
              <a:rPr lang="pt-BR" sz="3200" dirty="0" smtClean="0"/>
              <a:t> com vistas a revisão das diretrizes;</a:t>
            </a:r>
          </a:p>
          <a:p>
            <a:pPr marL="0" indent="0" algn="just">
              <a:buNone/>
            </a:pPr>
            <a:endParaRPr lang="pt-BR" sz="32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3200" b="1" dirty="0" smtClean="0"/>
              <a:t>Realização </a:t>
            </a:r>
            <a:r>
              <a:rPr lang="pt-BR" sz="3200" b="1" dirty="0"/>
              <a:t>de uma oficina com as equipes técnico-gerenciais da SES para condução do PRI</a:t>
            </a:r>
            <a:r>
              <a:rPr lang="pt-BR" sz="3200" dirty="0"/>
              <a:t>, nas regiões e macrorregiões de saúde do Estado (produtos desenvolvidos: Matrizes de competência dos pontos de atenção para as seguintes RAS: Rede Materno-Infantil (RMI), Rede de Atenção às Condições Crônicas – Hipertensão e Diabetes (RHD), Rede de Atenção à Urgência e Emergência (RUE</a:t>
            </a:r>
            <a:r>
              <a:rPr lang="pt-BR" sz="3200" dirty="0" smtClean="0"/>
              <a:t>).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dirty="0"/>
          </a:p>
          <a:p>
            <a:pPr marL="0" indent="0">
              <a:buNone/>
            </a:pP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809625" y="335668"/>
            <a:ext cx="10922300" cy="563995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latin typeface="+mn-lt"/>
              </a:rPr>
              <a:t>III Oficina de Planejamento Regional Integrado - PRI MT</a:t>
            </a:r>
          </a:p>
        </p:txBody>
      </p:sp>
    </p:spTree>
    <p:extLst>
      <p:ext uri="{BB962C8B-B14F-4D97-AF65-F5344CB8AC3E}">
        <p14:creationId xmlns:p14="http://schemas.microsoft.com/office/powerpoint/2010/main" val="1501539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8671"/>
          </a:xfrm>
        </p:spPr>
        <p:txBody>
          <a:bodyPr>
            <a:normAutofit fontScale="90000"/>
          </a:bodyPr>
          <a:lstStyle/>
          <a:p>
            <a:r>
              <a:rPr lang="pt-BR" sz="3600" b="1" dirty="0">
                <a:latin typeface="+mn-lt"/>
              </a:rPr>
              <a:t>III Oficina de Planejamento Regional Integrado - PRI MT</a:t>
            </a:r>
            <a:endParaRPr lang="pt-BR" sz="3600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8585" y="1351173"/>
            <a:ext cx="10515600" cy="50755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u="sng" dirty="0" smtClean="0"/>
              <a:t>ANO DE 2020</a:t>
            </a:r>
          </a:p>
          <a:p>
            <a:pPr marL="0" indent="0">
              <a:buNone/>
            </a:pPr>
            <a:r>
              <a:rPr lang="pt-BR" b="1" dirty="0" smtClean="0"/>
              <a:t>Cenário da Pandemia da </a:t>
            </a:r>
            <a:r>
              <a:rPr lang="pt-BR" b="1" dirty="0" err="1" smtClean="0"/>
              <a:t>Covid</a:t>
            </a:r>
            <a:r>
              <a:rPr lang="pt-BR" b="1" dirty="0" smtClean="0"/>
              <a:t> 19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 smtClean="0"/>
              <a:t>Instituição do grupo condutor (em parceria com o COSEMS/MT</a:t>
            </a:r>
            <a:r>
              <a:rPr lang="pt-BR" dirty="0"/>
              <a:t>, CONASS e </a:t>
            </a:r>
            <a:r>
              <a:rPr lang="pt-BR" dirty="0" smtClean="0"/>
              <a:t>CONASEMS) para a </a:t>
            </a:r>
            <a:r>
              <a:rPr lang="pt-BR" b="1" dirty="0" smtClean="0">
                <a:solidFill>
                  <a:srgbClr val="0000CC"/>
                </a:solidFill>
              </a:rPr>
              <a:t>implantação do Guia orientador para enfrentamento da pandemia na Rede de Atenção </a:t>
            </a:r>
            <a:r>
              <a:rPr lang="pt-BR" b="1" dirty="0">
                <a:solidFill>
                  <a:srgbClr val="0000CC"/>
                </a:solidFill>
              </a:rPr>
              <a:t>à</a:t>
            </a:r>
            <a:r>
              <a:rPr lang="pt-BR" b="1" dirty="0" smtClean="0">
                <a:solidFill>
                  <a:srgbClr val="0000CC"/>
                </a:solidFill>
              </a:rPr>
              <a:t> Saúde de MT</a:t>
            </a:r>
            <a:r>
              <a:rPr lang="pt-BR" dirty="0" smtClean="0"/>
              <a:t>, com vistas a apoiar a organização das RAS para atender as demandas da população;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 smtClean="0"/>
              <a:t>identificação nas </a:t>
            </a:r>
            <a:r>
              <a:rPr lang="pt-BR" dirty="0"/>
              <a:t>regiões e macrorregiões de </a:t>
            </a:r>
            <a:r>
              <a:rPr lang="pt-BR" dirty="0" smtClean="0"/>
              <a:t>saúde </a:t>
            </a:r>
            <a:r>
              <a:rPr lang="pt-BR" dirty="0"/>
              <a:t>(através de webs oficinas)</a:t>
            </a:r>
            <a:r>
              <a:rPr lang="pt-BR" dirty="0" smtClean="0"/>
              <a:t> dos </a:t>
            </a:r>
            <a:r>
              <a:rPr lang="pt-BR" b="1" dirty="0">
                <a:solidFill>
                  <a:srgbClr val="0000CC"/>
                </a:solidFill>
              </a:rPr>
              <a:t>serviços que compõe as redes </a:t>
            </a:r>
            <a:r>
              <a:rPr lang="pt-BR" b="1" dirty="0" smtClean="0">
                <a:solidFill>
                  <a:srgbClr val="0000CC"/>
                </a:solidFill>
              </a:rPr>
              <a:t>instituídas, </a:t>
            </a:r>
            <a:r>
              <a:rPr lang="pt-BR" b="1" dirty="0">
                <a:solidFill>
                  <a:srgbClr val="0000CC"/>
                </a:solidFill>
              </a:rPr>
              <a:t>a capacidade de atendimento</a:t>
            </a:r>
            <a:r>
              <a:rPr lang="pt-BR" dirty="0"/>
              <a:t>, destacando as fragilidades e as potencialidades.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54085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550"/>
          </a:xfrm>
        </p:spPr>
        <p:txBody>
          <a:bodyPr>
            <a:normAutofit fontScale="90000"/>
          </a:bodyPr>
          <a:lstStyle/>
          <a:p>
            <a:r>
              <a:rPr lang="pt-BR" sz="3600" b="1" dirty="0">
                <a:latin typeface="+mn-lt"/>
              </a:rPr>
              <a:t>III Oficina de Planejamento Regional Integrado - PRI MT</a:t>
            </a:r>
            <a:endParaRPr lang="pt-BR" sz="3600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24464" y="1204523"/>
            <a:ext cx="10515600" cy="504189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u="sng" dirty="0" smtClean="0"/>
              <a:t>ANO DE 2021</a:t>
            </a:r>
          </a:p>
          <a:p>
            <a:pPr marL="0" indent="0" algn="just">
              <a:buNone/>
            </a:pPr>
            <a:r>
              <a:rPr lang="pt-BR" dirty="0" smtClean="0"/>
              <a:t>Adesão da SES </a:t>
            </a:r>
            <a:r>
              <a:rPr lang="pt-BR" dirty="0"/>
              <a:t>ao </a:t>
            </a:r>
            <a:r>
              <a:rPr lang="pt-BR" b="1" i="1" dirty="0">
                <a:solidFill>
                  <a:srgbClr val="0000CC"/>
                </a:solidFill>
              </a:rPr>
              <a:t>Projeto de Fortalecimento dos Processos de Governança, Organização e Integração da Rede de Atenção à </a:t>
            </a:r>
            <a:r>
              <a:rPr lang="pt-BR" b="1" i="1" dirty="0" smtClean="0">
                <a:solidFill>
                  <a:srgbClr val="0000CC"/>
                </a:solidFill>
              </a:rPr>
              <a:t>Saúde - regionalização</a:t>
            </a:r>
            <a:r>
              <a:rPr lang="pt-BR" dirty="0" smtClean="0"/>
              <a:t>, </a:t>
            </a:r>
            <a:r>
              <a:rPr lang="pt-BR" dirty="0"/>
              <a:t>proposto pelo Programa de Apoio ao Desenvolvimento Institucional do Sistema Único de Saúde (PROADI-SUS), para o triênio 2021/2023, cujo objetivo é fortalecer a gestão estratégica municipal e estadual do SUS para a coordenação do processo de planejamento regional integrado (PRI). </a:t>
            </a:r>
            <a:endParaRPr lang="pt-BR" dirty="0" smtClean="0"/>
          </a:p>
          <a:p>
            <a:pPr marL="0" indent="0">
              <a:buNone/>
            </a:pPr>
            <a:r>
              <a:rPr lang="pt-BR" dirty="0"/>
              <a:t>Termo de Adesão assinado pela SES/MT e BENEFICÊNCIA (BP) em </a:t>
            </a:r>
            <a:r>
              <a:rPr lang="pt-BR" b="1" u="sng" dirty="0"/>
              <a:t>10/05/2021</a:t>
            </a:r>
            <a:r>
              <a:rPr lang="pt-BR" b="1" u="sng" dirty="0" smtClean="0"/>
              <a:t>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Vigência até </a:t>
            </a:r>
            <a:r>
              <a:rPr lang="pt-BR" b="1" u="sng" dirty="0"/>
              <a:t>30 de dezembro de 2023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2186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792"/>
          </a:xfrm>
        </p:spPr>
        <p:txBody>
          <a:bodyPr>
            <a:normAutofit fontScale="90000"/>
          </a:bodyPr>
          <a:lstStyle/>
          <a:p>
            <a:r>
              <a:rPr lang="pt-BR" sz="3600" b="1" dirty="0">
                <a:latin typeface="+mn-lt"/>
              </a:rPr>
              <a:t>III Oficina de Planejamento Regional Integrado - PRI MT</a:t>
            </a:r>
            <a:endParaRPr lang="pt-BR" sz="3600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239028"/>
            <a:ext cx="10515600" cy="5213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u="sng" dirty="0" smtClean="0"/>
              <a:t>Produtos do Projeto PRI</a:t>
            </a:r>
            <a:endParaRPr lang="pt-BR" b="1" u="sng" dirty="0"/>
          </a:p>
          <a:p>
            <a:pPr marL="0" indent="0">
              <a:buNone/>
            </a:pPr>
            <a:r>
              <a:rPr lang="pt-BR" dirty="0" smtClean="0"/>
              <a:t>1) Diagnóstico </a:t>
            </a:r>
            <a:r>
              <a:rPr lang="pt-BR" dirty="0"/>
              <a:t>contextual e agenda do PRI (Diagnóstico e Preparação da</a:t>
            </a:r>
          </a:p>
          <a:p>
            <a:pPr marL="0" indent="0">
              <a:buNone/>
            </a:pPr>
            <a:r>
              <a:rPr lang="pt-BR" dirty="0"/>
              <a:t>Macrorregião);</a:t>
            </a:r>
          </a:p>
          <a:p>
            <a:pPr marL="0" indent="0">
              <a:buNone/>
            </a:pPr>
            <a:r>
              <a:rPr lang="pt-BR" dirty="0"/>
              <a:t>2) Planos Macrorregionais de Saúde - PRI;</a:t>
            </a:r>
          </a:p>
          <a:p>
            <a:pPr marL="0" indent="0">
              <a:buNone/>
            </a:pPr>
            <a:r>
              <a:rPr lang="pt-BR" dirty="0"/>
              <a:t>3) Desenho da Rede para os macroproblemas priorizados;</a:t>
            </a:r>
          </a:p>
          <a:p>
            <a:pPr marL="0" indent="0">
              <a:buNone/>
            </a:pPr>
            <a:r>
              <a:rPr lang="pt-BR" dirty="0"/>
              <a:t>4) Matriz de análise dos processos de gestão e </a:t>
            </a:r>
            <a:r>
              <a:rPr lang="pt-BR" dirty="0" smtClean="0"/>
              <a:t>governança macrorregional</a:t>
            </a:r>
            <a:r>
              <a:rPr lang="pt-BR" dirty="0"/>
              <a:t>;</a:t>
            </a:r>
          </a:p>
          <a:p>
            <a:pPr marL="0" indent="0">
              <a:buNone/>
            </a:pPr>
            <a:r>
              <a:rPr lang="pt-BR" dirty="0"/>
              <a:t>5) Painel de Indicadores: operacionalização do PRI;</a:t>
            </a:r>
          </a:p>
          <a:p>
            <a:pPr marL="0" indent="0">
              <a:buNone/>
            </a:pPr>
            <a:r>
              <a:rPr lang="pt-BR" dirty="0"/>
              <a:t>6) Monitoramento do Painel de Indicadores</a:t>
            </a:r>
          </a:p>
          <a:p>
            <a:pPr marL="0" indent="0">
              <a:buNone/>
            </a:pPr>
            <a:r>
              <a:rPr lang="pt-BR" dirty="0"/>
              <a:t>7) Documento Síntese: avaliação do PRI.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9984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1076325"/>
            <a:ext cx="10972800" cy="55487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sz="2600" b="1" u="sng" dirty="0" smtClean="0"/>
              <a:t>FASE 1</a:t>
            </a:r>
            <a:r>
              <a:rPr lang="pt-BR" sz="2600" dirty="0" smtClean="0"/>
              <a:t> – Planejamento das </a:t>
            </a:r>
            <a:r>
              <a:rPr lang="pt-BR" sz="2600" b="1" dirty="0" smtClean="0">
                <a:solidFill>
                  <a:srgbClr val="0000CC"/>
                </a:solidFill>
              </a:rPr>
              <a:t>ações estruturantes </a:t>
            </a:r>
            <a:r>
              <a:rPr lang="pt-BR" sz="2600" dirty="0" smtClean="0"/>
              <a:t>para o </a:t>
            </a:r>
            <a:r>
              <a:rPr lang="pt-BR" sz="2600" dirty="0"/>
              <a:t>desenvolvimento do </a:t>
            </a:r>
            <a:r>
              <a:rPr lang="pt-BR" sz="2600" dirty="0" smtClean="0"/>
              <a:t>projeto – </a:t>
            </a:r>
            <a:endParaRPr lang="pt-BR" sz="2600" b="1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t-BR" sz="2600" b="1" i="1" dirty="0" smtClean="0">
                <a:solidFill>
                  <a:schemeClr val="accent4">
                    <a:lumMod val="50000"/>
                  </a:schemeClr>
                </a:solidFill>
              </a:rPr>
              <a:t>Concluída</a:t>
            </a:r>
          </a:p>
          <a:p>
            <a:pPr marL="0" indent="0" algn="just">
              <a:buNone/>
            </a:pPr>
            <a:r>
              <a:rPr lang="pt-BR" sz="2600" b="1" dirty="0"/>
              <a:t>FASE 2</a:t>
            </a:r>
            <a:r>
              <a:rPr lang="pt-BR" sz="2600" dirty="0"/>
              <a:t>: “Diagnóstico e análise </a:t>
            </a:r>
            <a:r>
              <a:rPr lang="pt-BR" sz="2600" dirty="0" smtClean="0"/>
              <a:t>do </a:t>
            </a:r>
            <a:r>
              <a:rPr lang="pt-BR" sz="2600" b="1" dirty="0" smtClean="0">
                <a:solidFill>
                  <a:srgbClr val="0000CC"/>
                </a:solidFill>
              </a:rPr>
              <a:t>estágio do processo da </a:t>
            </a:r>
            <a:r>
              <a:rPr lang="pt-BR" sz="2600" b="1" dirty="0">
                <a:solidFill>
                  <a:srgbClr val="0000CC"/>
                </a:solidFill>
              </a:rPr>
              <a:t>regionalização </a:t>
            </a:r>
            <a:r>
              <a:rPr lang="pt-BR" sz="2600" b="1" dirty="0"/>
              <a:t>e do Planejamento Regional Integrado (PRI</a:t>
            </a:r>
            <a:r>
              <a:rPr lang="pt-BR" sz="2600" dirty="0"/>
              <a:t>) nas macrorregiões de saúde</a:t>
            </a:r>
            <a:r>
              <a:rPr lang="pt-BR" sz="2600" dirty="0" smtClean="0"/>
              <a:t>” - </a:t>
            </a:r>
            <a:r>
              <a:rPr lang="pt-BR" sz="2600" b="1" i="1" dirty="0">
                <a:solidFill>
                  <a:schemeClr val="accent4">
                    <a:lumMod val="50000"/>
                  </a:schemeClr>
                </a:solidFill>
              </a:rPr>
              <a:t>Concluída</a:t>
            </a:r>
          </a:p>
          <a:p>
            <a:pPr marL="0" indent="0" algn="just">
              <a:buNone/>
            </a:pPr>
            <a:r>
              <a:rPr lang="pt-BR" sz="2600" b="1" dirty="0"/>
              <a:t>FASE 3 - </a:t>
            </a:r>
            <a:r>
              <a:rPr lang="pt-BR" sz="2600" b="1" dirty="0">
                <a:solidFill>
                  <a:srgbClr val="0000CC"/>
                </a:solidFill>
              </a:rPr>
              <a:t>Análise</a:t>
            </a:r>
            <a:r>
              <a:rPr lang="pt-BR" sz="2600" dirty="0">
                <a:solidFill>
                  <a:srgbClr val="0000CC"/>
                </a:solidFill>
              </a:rPr>
              <a:t> </a:t>
            </a:r>
            <a:r>
              <a:rPr lang="pt-BR" sz="2600" b="1" dirty="0">
                <a:solidFill>
                  <a:srgbClr val="0000CC"/>
                </a:solidFill>
              </a:rPr>
              <a:t>da Situação de Saúde</a:t>
            </a:r>
            <a:r>
              <a:rPr lang="pt-BR" sz="2600" dirty="0">
                <a:solidFill>
                  <a:srgbClr val="0000CC"/>
                </a:solidFill>
              </a:rPr>
              <a:t> </a:t>
            </a:r>
            <a:r>
              <a:rPr lang="pt-BR" sz="2600" dirty="0"/>
              <a:t>e Identificação das </a:t>
            </a:r>
            <a:r>
              <a:rPr lang="pt-BR" sz="2600" b="1" dirty="0">
                <a:solidFill>
                  <a:srgbClr val="0000CC"/>
                </a:solidFill>
              </a:rPr>
              <a:t>Prioridades Sanitárias</a:t>
            </a:r>
            <a:r>
              <a:rPr lang="pt-BR" sz="2600" dirty="0"/>
              <a:t> </a:t>
            </a:r>
            <a:r>
              <a:rPr lang="pt-BR" sz="2600" dirty="0" smtClean="0"/>
              <a:t>nas </a:t>
            </a:r>
            <a:r>
              <a:rPr lang="pt-BR" sz="2600" dirty="0"/>
              <a:t>Macrorregiões de </a:t>
            </a:r>
            <a:r>
              <a:rPr lang="pt-BR" sz="2600" dirty="0" smtClean="0"/>
              <a:t>Saúde – (</a:t>
            </a:r>
            <a:r>
              <a:rPr lang="pt-BR" sz="2600" dirty="0"/>
              <a:t>d</a:t>
            </a:r>
            <a:r>
              <a:rPr lang="pt-BR" sz="2600" dirty="0" smtClean="0"/>
              <a:t>e </a:t>
            </a:r>
            <a:r>
              <a:rPr lang="pt-BR" sz="2600" dirty="0"/>
              <a:t>maio a </a:t>
            </a:r>
            <a:r>
              <a:rPr lang="pt-BR" sz="2600" dirty="0" smtClean="0"/>
              <a:t>setembro/2022)</a:t>
            </a:r>
            <a:endParaRPr lang="pt-BR" sz="2600" dirty="0"/>
          </a:p>
          <a:p>
            <a:pPr marL="0" indent="0">
              <a:buNone/>
            </a:pPr>
            <a:r>
              <a:rPr lang="pt-BR" sz="2600" b="1" dirty="0" smtClean="0"/>
              <a:t>FASE </a:t>
            </a:r>
            <a:r>
              <a:rPr lang="pt-BR" sz="2600" b="1" dirty="0"/>
              <a:t>4</a:t>
            </a:r>
            <a:r>
              <a:rPr lang="pt-BR" sz="2600" dirty="0"/>
              <a:t> - </a:t>
            </a:r>
            <a:r>
              <a:rPr lang="pt-BR" sz="2600" b="1" dirty="0">
                <a:solidFill>
                  <a:srgbClr val="0000CC"/>
                </a:solidFill>
              </a:rPr>
              <a:t>Análise e Organização dos Pontos de Atenção da RAS</a:t>
            </a:r>
            <a:r>
              <a:rPr lang="pt-BR" sz="2600" dirty="0">
                <a:solidFill>
                  <a:srgbClr val="0000CC"/>
                </a:solidFill>
              </a:rPr>
              <a:t> </a:t>
            </a:r>
            <a:r>
              <a:rPr lang="pt-BR" sz="2600" dirty="0"/>
              <a:t>para a Programação Macrorregional das Ações e Serviços de </a:t>
            </a:r>
            <a:r>
              <a:rPr lang="pt-BR" sz="2600" dirty="0" smtClean="0"/>
              <a:t>Saúde (De out/22 a </a:t>
            </a:r>
            <a:r>
              <a:rPr lang="pt-BR" sz="2600" dirty="0" err="1" smtClean="0"/>
              <a:t>fev</a:t>
            </a:r>
            <a:r>
              <a:rPr lang="pt-BR" sz="2600" dirty="0" smtClean="0"/>
              <a:t>/23);</a:t>
            </a:r>
          </a:p>
          <a:p>
            <a:pPr marL="0" indent="0">
              <a:buNone/>
            </a:pPr>
            <a:r>
              <a:rPr lang="pt-BR" sz="2600" b="1" dirty="0"/>
              <a:t>FASE 5</a:t>
            </a:r>
            <a:r>
              <a:rPr lang="pt-BR" sz="2600" dirty="0"/>
              <a:t> - </a:t>
            </a:r>
            <a:r>
              <a:rPr lang="pt-BR" sz="2600" b="1" dirty="0">
                <a:solidFill>
                  <a:srgbClr val="0000CC"/>
                </a:solidFill>
              </a:rPr>
              <a:t>Elaboração do Plano Regional de Macrorregião</a:t>
            </a:r>
            <a:r>
              <a:rPr lang="pt-BR" sz="2600" dirty="0">
                <a:solidFill>
                  <a:srgbClr val="0000CC"/>
                </a:solidFill>
              </a:rPr>
              <a:t> </a:t>
            </a:r>
            <a:r>
              <a:rPr lang="pt-BR" sz="2600" dirty="0"/>
              <a:t>de Saúde (PRMS) e aprimoramento da governança macrorregional, conforme previsto no inciso III do Art. 2º da Resolução CIT nº 37/2018</a:t>
            </a:r>
            <a:r>
              <a:rPr lang="pt-BR" sz="2600" dirty="0" smtClean="0"/>
              <a:t>. (mar a </a:t>
            </a:r>
            <a:r>
              <a:rPr lang="pt-BR" sz="2600" dirty="0" err="1" smtClean="0"/>
              <a:t>jun</a:t>
            </a:r>
            <a:r>
              <a:rPr lang="pt-BR" sz="2600" dirty="0" smtClean="0"/>
              <a:t>/2023);</a:t>
            </a:r>
          </a:p>
          <a:p>
            <a:pPr marL="0" indent="0">
              <a:buNone/>
            </a:pPr>
            <a:r>
              <a:rPr lang="pt-BR" sz="2600" b="1" dirty="0"/>
              <a:t>FASE 6 -</a:t>
            </a:r>
            <a:r>
              <a:rPr lang="pt-BR" sz="2600" dirty="0"/>
              <a:t> </a:t>
            </a:r>
            <a:r>
              <a:rPr lang="pt-BR" sz="2600" b="1" dirty="0">
                <a:solidFill>
                  <a:srgbClr val="0000CC"/>
                </a:solidFill>
              </a:rPr>
              <a:t>Monitoramento do Plano Regional de Macrorregião</a:t>
            </a:r>
            <a:r>
              <a:rPr lang="pt-BR" sz="2600" b="1" dirty="0"/>
              <a:t> de Saúde (PRMS) e avaliação</a:t>
            </a:r>
            <a:r>
              <a:rPr lang="pt-BR" sz="2600" dirty="0"/>
              <a:t> do </a:t>
            </a:r>
            <a:r>
              <a:rPr lang="pt-BR" sz="2600" dirty="0" smtClean="0"/>
              <a:t>PRI (</a:t>
            </a:r>
            <a:r>
              <a:rPr lang="pt-BR" sz="2600" dirty="0" err="1" smtClean="0"/>
              <a:t>jul</a:t>
            </a:r>
            <a:r>
              <a:rPr lang="pt-BR" sz="2600" dirty="0" smtClean="0"/>
              <a:t> a dez/2023)</a:t>
            </a:r>
            <a:endParaRPr lang="pt-BR" sz="2600" dirty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809625" y="335668"/>
            <a:ext cx="10922300" cy="563995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latin typeface="+mn-lt"/>
              </a:rPr>
              <a:t>III Oficina de Planejamento Regional Integrado - PRI MT</a:t>
            </a:r>
          </a:p>
        </p:txBody>
      </p:sp>
    </p:spTree>
    <p:extLst>
      <p:ext uri="{BB962C8B-B14F-4D97-AF65-F5344CB8AC3E}">
        <p14:creationId xmlns:p14="http://schemas.microsoft.com/office/powerpoint/2010/main" val="215836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1216325"/>
            <a:ext cx="10972800" cy="5108275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3200" b="1" dirty="0" smtClean="0"/>
              <a:t>Para refletir ...</a:t>
            </a:r>
            <a:endParaRPr lang="pt-BR" sz="3200" b="1" dirty="0"/>
          </a:p>
          <a:p>
            <a:pPr algn="just"/>
            <a:r>
              <a:rPr lang="pt-BR" dirty="0" smtClean="0"/>
              <a:t>“</a:t>
            </a:r>
            <a:r>
              <a:rPr lang="pt-BR" dirty="0"/>
              <a:t>Planejar consiste basicamente em decidir com antecedência o que será feito para mudar condições insatisfatórias no presente ou evitar que condições adequadas venham a deteriorar-se no futuro (CHORNY, 1998, p. 6</a:t>
            </a:r>
            <a:r>
              <a:rPr lang="pt-BR" dirty="0" smtClean="0"/>
              <a:t>)”.</a:t>
            </a:r>
          </a:p>
          <a:p>
            <a:pPr algn="just"/>
            <a:r>
              <a:rPr lang="pt-BR" b="1" dirty="0" smtClean="0">
                <a:solidFill>
                  <a:srgbClr val="0000CC"/>
                </a:solidFill>
              </a:rPr>
              <a:t>Planejamento como processo continuo – busca da situação almejada - a partir da análise da situação* em que nos encontramos – para saber aonde queremos chegar e quais os objetivos a serem atingidos.</a:t>
            </a:r>
          </a:p>
          <a:p>
            <a:pPr marL="0" indent="0" algn="just">
              <a:buNone/>
            </a:pPr>
            <a:endParaRPr lang="pt-BR" b="1" dirty="0" smtClean="0">
              <a:solidFill>
                <a:srgbClr val="0000CC"/>
              </a:solidFill>
            </a:endParaRPr>
          </a:p>
          <a:p>
            <a:pPr marL="0" indent="0" algn="just">
              <a:buNone/>
            </a:pPr>
            <a:r>
              <a:rPr lang="pt-BR" b="1" u="sng" dirty="0" smtClean="0"/>
              <a:t>*</a:t>
            </a:r>
            <a:r>
              <a:rPr lang="pt-BR" sz="2000" b="1" u="sng" dirty="0" smtClean="0"/>
              <a:t>Análise </a:t>
            </a:r>
            <a:r>
              <a:rPr lang="pt-BR" sz="2000" b="1" u="sng" dirty="0"/>
              <a:t>da situação de saúde </a:t>
            </a:r>
            <a:r>
              <a:rPr lang="pt-BR" sz="2000" dirty="0"/>
              <a:t>da população quanto aos riscos de adoecimento, segundo critérios epidemiológicos, demográficos, socioeconômicos e culturais; Serviços de saúde, segundo critérios de infraestrutura, organização e produção de serviços no território regional; Análise </a:t>
            </a:r>
            <a:r>
              <a:rPr lang="pt-BR" sz="2000" dirty="0" err="1"/>
              <a:t>alocativa</a:t>
            </a:r>
            <a:r>
              <a:rPr lang="pt-BR" sz="2000" dirty="0"/>
              <a:t> de recursos </a:t>
            </a:r>
            <a:r>
              <a:rPr lang="pt-BR" sz="2000" dirty="0" smtClean="0"/>
              <a:t>econômicos.</a:t>
            </a:r>
            <a:endParaRPr lang="pt-BR" sz="2000" b="1" dirty="0" smtClean="0">
              <a:solidFill>
                <a:srgbClr val="0000CC"/>
              </a:solidFill>
            </a:endParaRPr>
          </a:p>
          <a:p>
            <a:pPr algn="just"/>
            <a:endParaRPr lang="pt-BR" b="1" dirty="0">
              <a:solidFill>
                <a:srgbClr val="0000CC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809625" y="335668"/>
            <a:ext cx="10922300" cy="563995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latin typeface="+mn-lt"/>
              </a:rPr>
              <a:t>III Oficina de Planejamento Regional Integrado - PRI MT</a:t>
            </a:r>
          </a:p>
        </p:txBody>
      </p:sp>
    </p:spTree>
    <p:extLst>
      <p:ext uri="{BB962C8B-B14F-4D97-AF65-F5344CB8AC3E}">
        <p14:creationId xmlns:p14="http://schemas.microsoft.com/office/powerpoint/2010/main" val="241320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1637"/>
          </a:xfrm>
        </p:spPr>
        <p:txBody>
          <a:bodyPr>
            <a:noAutofit/>
          </a:bodyPr>
          <a:lstStyle/>
          <a:p>
            <a:r>
              <a:rPr lang="pt-BR" sz="3600" b="1" dirty="0"/>
              <a:t>III Oficina de Planejamento Regional Integrado - PRI MT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235034"/>
            <a:ext cx="10515600" cy="4941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b="1" dirty="0"/>
              <a:t>O caminho a seguir .................. </a:t>
            </a:r>
            <a:endParaRPr lang="pt-BR" sz="3200" b="1" dirty="0" smtClean="0"/>
          </a:p>
          <a:p>
            <a:pPr marL="0" indent="0" algn="just">
              <a:buNone/>
            </a:pPr>
            <a:r>
              <a:rPr lang="pt-BR" dirty="0" smtClean="0"/>
              <a:t>A </a:t>
            </a:r>
            <a:r>
              <a:rPr lang="pt-BR" b="1" u="sng" dirty="0"/>
              <a:t>regionalização</a:t>
            </a:r>
            <a:r>
              <a:rPr lang="pt-BR" dirty="0"/>
              <a:t> tem sido a resposta mais eficaz para reduzir a fragmentação dos sistemas de saúde, com </a:t>
            </a:r>
            <a:r>
              <a:rPr lang="pt-BR" b="1" dirty="0"/>
              <a:t>vistas à ampliação do acesso e da resolutividade das ações e serviços de saúde</a:t>
            </a:r>
            <a:r>
              <a:rPr lang="pt-BR" dirty="0"/>
              <a:t>. 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sz="2400" dirty="0" smtClean="0"/>
              <a:t>A </a:t>
            </a:r>
            <a:r>
              <a:rPr lang="pt-BR" sz="2400" b="1" dirty="0"/>
              <a:t>interdependência</a:t>
            </a:r>
            <a:r>
              <a:rPr lang="pt-BR" sz="2400" dirty="0"/>
              <a:t> entre as esferas da federação </a:t>
            </a:r>
            <a:r>
              <a:rPr lang="pt-BR" sz="2400" b="1" dirty="0"/>
              <a:t>permite gerar complementaridades</a:t>
            </a:r>
            <a:r>
              <a:rPr lang="pt-BR" sz="2400" dirty="0"/>
              <a:t> que </a:t>
            </a:r>
            <a:r>
              <a:rPr lang="pt-BR" sz="2400" b="1" dirty="0"/>
              <a:t>ampliam a capacidade para resolver problemas típicos da gestão em saúde</a:t>
            </a:r>
            <a:r>
              <a:rPr lang="pt-BR" sz="2400" dirty="0"/>
              <a:t>, como as dificuldades de aquisição de equipamentos e insumos de alto custo; a contratação de profissionais especializados; a escassez da oferta de determinados serviços, entre outros.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809625" y="335668"/>
            <a:ext cx="10922300" cy="563995"/>
          </a:xfrm>
          <a:prstGeom prst="rect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mtClean="0"/>
              <a:t>III Oficina de Planejamento Regional Integrado - PRI MT</a:t>
            </a:r>
            <a:endParaRPr lang="pt-BR" sz="3600" b="1" dirty="0"/>
          </a:p>
        </p:txBody>
      </p:sp>
    </p:spTree>
    <p:extLst>
      <p:ext uri="{BB962C8B-B14F-4D97-AF65-F5344CB8AC3E}">
        <p14:creationId xmlns:p14="http://schemas.microsoft.com/office/powerpoint/2010/main" val="1903366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8286"/>
          </a:xfrm>
        </p:spPr>
        <p:txBody>
          <a:bodyPr>
            <a:normAutofit/>
          </a:bodyPr>
          <a:lstStyle/>
          <a:p>
            <a:r>
              <a:rPr lang="pt-BR" sz="3600" b="1" dirty="0"/>
              <a:t>III Oficina de Planejamento Regional Integrado - PRI MT</a:t>
            </a:r>
            <a:endParaRPr lang="pt-BR" sz="3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3277589" y="1245838"/>
            <a:ext cx="8312727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O Caminho a seguir....</a:t>
            </a:r>
          </a:p>
          <a:p>
            <a:endParaRPr lang="pt-BR" dirty="0" smtClean="0"/>
          </a:p>
          <a:p>
            <a:r>
              <a:rPr lang="pt-BR" sz="2000" dirty="0" smtClean="0"/>
              <a:t>A Constituição Federal de 1988, art.198:</a:t>
            </a:r>
          </a:p>
          <a:p>
            <a:r>
              <a:rPr lang="pt-BR" sz="2000" dirty="0"/>
              <a:t>Art. 198. As ações e serviços públicos de saúde integram uma </a:t>
            </a:r>
            <a:r>
              <a:rPr lang="pt-BR" sz="2000" b="1" dirty="0"/>
              <a:t>rede regionalizada e hierarquizada</a:t>
            </a:r>
            <a:r>
              <a:rPr lang="pt-BR" sz="2000" dirty="0"/>
              <a:t> e constituem um sistema único, organizado de acordo com as seguintes diretrizes:   </a:t>
            </a:r>
          </a:p>
          <a:p>
            <a:endParaRPr lang="pt-BR" sz="2000" dirty="0" smtClean="0"/>
          </a:p>
          <a:p>
            <a:r>
              <a:rPr lang="pt-BR" sz="2000" dirty="0" smtClean="0"/>
              <a:t>I </a:t>
            </a:r>
            <a:r>
              <a:rPr lang="pt-BR" sz="2000" dirty="0"/>
              <a:t>- descentralização, com direção única em cada esfera de governo;</a:t>
            </a:r>
          </a:p>
          <a:p>
            <a:r>
              <a:rPr lang="pt-BR" sz="2000" dirty="0"/>
              <a:t>II - atendimento integral, com prioridade para as atividades preventivas, sem prejuízo dos serviços assistenciais;</a:t>
            </a:r>
          </a:p>
          <a:p>
            <a:r>
              <a:rPr lang="pt-BR" sz="2000" dirty="0"/>
              <a:t>III - participação da comunidade.</a:t>
            </a:r>
          </a:p>
          <a:p>
            <a:endParaRPr lang="pt-BR" sz="2000" dirty="0"/>
          </a:p>
          <a:p>
            <a:endParaRPr lang="pt-BR" sz="2000" dirty="0" smtClean="0"/>
          </a:p>
          <a:p>
            <a:r>
              <a:rPr lang="pt-BR" sz="2000" dirty="0"/>
              <a:t>O</a:t>
            </a:r>
            <a:r>
              <a:rPr lang="pt-BR" sz="2000" dirty="0" smtClean="0"/>
              <a:t> PRI vislumbra a possibilidade de materialização deste principio organizativo do SUS com vistas a universalidade de acesso, integralidade de assistência e a  equidade  </a:t>
            </a:r>
          </a:p>
          <a:p>
            <a:r>
              <a:rPr lang="pt-BR" sz="2000" dirty="0" smtClean="0"/>
              <a:t>– </a:t>
            </a:r>
            <a:r>
              <a:rPr lang="pt-BR" sz="2000" b="1" dirty="0" smtClean="0"/>
              <a:t>Vamos trilhar este caminho para chegar no nosso destino  </a:t>
            </a:r>
            <a:r>
              <a:rPr lang="pt-BR" sz="2000" dirty="0" smtClean="0"/>
              <a:t>– PRI</a:t>
            </a:r>
            <a:endParaRPr lang="pt-BR" sz="2000" dirty="0"/>
          </a:p>
        </p:txBody>
      </p:sp>
      <p:pic>
        <p:nvPicPr>
          <p:cNvPr id="2050" name="Picture 2" descr="https://redehumanizasus.net/sites/default/files/33158/imagem1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523" y="1993165"/>
            <a:ext cx="2492560" cy="2899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547523" y="5030523"/>
            <a:ext cx="32349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 smtClean="0"/>
              <a:t>Fonte</a:t>
            </a:r>
            <a:r>
              <a:rPr lang="pt-BR" sz="800" dirty="0"/>
              <a:t>: https://redehumanizasus.net/94865-regionalizacao</a:t>
            </a:r>
            <a:r>
              <a:rPr lang="pt-BR" sz="900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2899219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t-BR" sz="4000" b="1" dirty="0" smtClean="0"/>
          </a:p>
          <a:p>
            <a:pPr marL="0" indent="0" algn="ctr">
              <a:buNone/>
            </a:pPr>
            <a:endParaRPr lang="pt-BR" sz="4000" b="1" dirty="0"/>
          </a:p>
          <a:p>
            <a:pPr marL="0" indent="0" algn="ctr">
              <a:buNone/>
            </a:pPr>
            <a:r>
              <a:rPr lang="pt-BR" sz="4000" b="1" dirty="0" smtClean="0"/>
              <a:t>OBRIGADA!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4027129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24128" y="1504950"/>
            <a:ext cx="9720073" cy="4804410"/>
          </a:xfrm>
          <a:noFill/>
        </p:spPr>
        <p:txBody>
          <a:bodyPr>
            <a:normAutofit/>
          </a:bodyPr>
          <a:lstStyle/>
          <a:p>
            <a:r>
              <a:rPr lang="pt-BR" b="1" dirty="0"/>
              <a:t>BOAS VINDAS</a:t>
            </a:r>
            <a:r>
              <a:rPr lang="pt-BR" b="1" dirty="0" smtClean="0"/>
              <a:t>!</a:t>
            </a:r>
            <a:endParaRPr lang="pt-BR" dirty="0"/>
          </a:p>
          <a:p>
            <a:pPr algn="just"/>
            <a:r>
              <a:rPr lang="pt-BR" b="1" dirty="0" smtClean="0">
                <a:solidFill>
                  <a:srgbClr val="0000CC"/>
                </a:solidFill>
              </a:rPr>
              <a:t>Gestores SES, CONASS</a:t>
            </a:r>
            <a:r>
              <a:rPr lang="pt-BR" b="1" dirty="0">
                <a:solidFill>
                  <a:srgbClr val="0000CC"/>
                </a:solidFill>
              </a:rPr>
              <a:t>, BP, GCE, </a:t>
            </a:r>
            <a:r>
              <a:rPr lang="pt-BR" b="1" dirty="0" smtClean="0">
                <a:solidFill>
                  <a:srgbClr val="0000CC"/>
                </a:solidFill>
              </a:rPr>
              <a:t>GAT, GTM, </a:t>
            </a:r>
            <a:r>
              <a:rPr lang="pt-BR" b="1" dirty="0">
                <a:solidFill>
                  <a:srgbClr val="0000CC"/>
                </a:solidFill>
              </a:rPr>
              <a:t>MS</a:t>
            </a:r>
            <a:r>
              <a:rPr lang="pt-BR" b="1" dirty="0" smtClean="0">
                <a:solidFill>
                  <a:srgbClr val="0000CC"/>
                </a:solidFill>
              </a:rPr>
              <a:t>, COSEMS, </a:t>
            </a:r>
            <a:r>
              <a:rPr lang="pt-BR" b="1" dirty="0">
                <a:solidFill>
                  <a:srgbClr val="0000CC"/>
                </a:solidFill>
              </a:rPr>
              <a:t>Equipe Técnica </a:t>
            </a:r>
            <a:r>
              <a:rPr lang="pt-BR" b="1" dirty="0" smtClean="0">
                <a:solidFill>
                  <a:srgbClr val="0000CC"/>
                </a:solidFill>
              </a:rPr>
              <a:t>SES/NGER, </a:t>
            </a:r>
            <a:r>
              <a:rPr lang="pt-BR" b="1" dirty="0" err="1" smtClean="0">
                <a:solidFill>
                  <a:srgbClr val="0000CC"/>
                </a:solidFill>
              </a:rPr>
              <a:t>ERs</a:t>
            </a:r>
            <a:r>
              <a:rPr lang="pt-BR" dirty="0" smtClean="0"/>
              <a:t>, </a:t>
            </a:r>
            <a:r>
              <a:rPr lang="pt-BR" dirty="0"/>
              <a:t>agradecimentos a todos que direta ou indiretamente estão envolvidos no processo de construção e fortalecimento da regionalização no âmbito do estado de Mato Grosso;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/>
              <a:t>A </a:t>
            </a:r>
            <a:r>
              <a:rPr lang="pt-BR" b="1" dirty="0"/>
              <a:t>discussão sobre a regionalização é primordial para a garantia do direito à saúde</a:t>
            </a:r>
            <a:r>
              <a:rPr lang="pt-BR" dirty="0"/>
              <a:t> da população (Art. 198/CF 1988), reduzindo as desigualdades sociais e territoriais por meio da identificação e reconhecimento das regiões de saúde. </a:t>
            </a:r>
          </a:p>
        </p:txBody>
      </p:sp>
      <p:pic>
        <p:nvPicPr>
          <p:cNvPr id="4" name="Google Shape;91;p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11751" y="5702061"/>
            <a:ext cx="1975449" cy="111280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809625" y="335668"/>
            <a:ext cx="10922300" cy="563995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latin typeface="+mn-lt"/>
              </a:rPr>
              <a:t>III Oficina de Planejamento Regional Integrado - PRI MT</a:t>
            </a:r>
          </a:p>
        </p:txBody>
      </p:sp>
    </p:spTree>
    <p:extLst>
      <p:ext uri="{BB962C8B-B14F-4D97-AF65-F5344CB8AC3E}">
        <p14:creationId xmlns:p14="http://schemas.microsoft.com/office/powerpoint/2010/main" val="2031114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9019" y="1319842"/>
            <a:ext cx="7962181" cy="3562710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1509622" y="5236235"/>
            <a:ext cx="101870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Esperança no sentido de </a:t>
            </a:r>
            <a:r>
              <a:rPr lang="pt-BR" sz="2400" b="1" dirty="0">
                <a:solidFill>
                  <a:srgbClr val="0000CC"/>
                </a:solidFill>
              </a:rPr>
              <a:t>esperançar</a:t>
            </a:r>
            <a:r>
              <a:rPr lang="pt-BR" sz="2400" b="1" dirty="0"/>
              <a:t> </a:t>
            </a:r>
            <a:r>
              <a:rPr lang="pt-BR" sz="2400" dirty="0"/>
              <a:t>de ir atrás, não desistir, buscar o que é viável para fazer o inédito; </a:t>
            </a:r>
          </a:p>
          <a:p>
            <a:r>
              <a:rPr lang="pt-BR" sz="2400" b="1" dirty="0">
                <a:solidFill>
                  <a:srgbClr val="FF0000"/>
                </a:solidFill>
              </a:rPr>
              <a:t>E não </a:t>
            </a:r>
            <a:r>
              <a:rPr lang="pt-BR" sz="2400" dirty="0"/>
              <a:t>no sentido do verbo  </a:t>
            </a:r>
            <a:r>
              <a:rPr lang="pt-BR" sz="2400" b="1" dirty="0">
                <a:solidFill>
                  <a:srgbClr val="FF0000"/>
                </a:solidFill>
              </a:rPr>
              <a:t>“esperar” </a:t>
            </a:r>
            <a:r>
              <a:rPr lang="pt-BR" sz="2400" dirty="0"/>
              <a:t>(</a:t>
            </a:r>
            <a:r>
              <a:rPr lang="pt-BR" sz="2400"/>
              <a:t>esperar </a:t>
            </a:r>
            <a:r>
              <a:rPr lang="pt-BR" sz="2400" smtClean="0"/>
              <a:t>que </a:t>
            </a:r>
            <a:r>
              <a:rPr lang="pt-BR" sz="2400" dirty="0"/>
              <a:t>dê certo, esperar que aconteça, esperar que resolva) – </a:t>
            </a:r>
            <a:r>
              <a:rPr lang="pt-BR" sz="1600" i="1" dirty="0"/>
              <a:t>Mario </a:t>
            </a:r>
            <a:r>
              <a:rPr lang="pt-BR" sz="1600" i="1" dirty="0" err="1"/>
              <a:t>Cortella</a:t>
            </a:r>
            <a:endParaRPr lang="pt-BR" sz="1600" i="1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809625" y="335668"/>
            <a:ext cx="10922300" cy="563995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latin typeface="+mn-lt"/>
              </a:rPr>
              <a:t>III Oficina de Planejamento Regional Integrado - PRI MT</a:t>
            </a:r>
          </a:p>
        </p:txBody>
      </p:sp>
    </p:spTree>
    <p:extLst>
      <p:ext uri="{BB962C8B-B14F-4D97-AF65-F5344CB8AC3E}">
        <p14:creationId xmlns:p14="http://schemas.microsoft.com/office/powerpoint/2010/main" val="2391610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04181"/>
            <a:ext cx="10515600" cy="55985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u="sng" dirty="0"/>
              <a:t>Objetivo </a:t>
            </a:r>
            <a:r>
              <a:rPr lang="pt-BR" b="1" u="sng" dirty="0" smtClean="0"/>
              <a:t>da Oficina</a:t>
            </a:r>
            <a:endParaRPr lang="pt-BR" u="sng" dirty="0"/>
          </a:p>
          <a:p>
            <a:pPr marL="0" indent="0" algn="just">
              <a:buNone/>
            </a:pPr>
            <a:r>
              <a:rPr lang="pt-BR" b="1" dirty="0" smtClean="0"/>
              <a:t>Instrumentalizar o </a:t>
            </a:r>
            <a:r>
              <a:rPr lang="pt-BR" b="1" dirty="0"/>
              <a:t>Grupo de Trabalho Macrorregional </a:t>
            </a:r>
            <a:r>
              <a:rPr lang="pt-BR" dirty="0"/>
              <a:t>para a coordenação, desenvolvimento e manejo teórico e metodológico junto aos Gestores e Técnicos Municipais, das ferramentas técnicas de apoio </a:t>
            </a:r>
            <a:r>
              <a:rPr lang="pt-BR" b="1" dirty="0"/>
              <a:t>à </a:t>
            </a:r>
            <a:r>
              <a:rPr lang="pt-BR" b="1" u="sng" dirty="0"/>
              <a:t>elaboração da Análise Situacional de Saúde</a:t>
            </a:r>
            <a:r>
              <a:rPr lang="pt-BR" u="sng" dirty="0"/>
              <a:t> </a:t>
            </a:r>
            <a:r>
              <a:rPr lang="pt-BR" dirty="0"/>
              <a:t>das Macrorregionais como produto da Fase </a:t>
            </a:r>
            <a:r>
              <a:rPr lang="pt-BR" dirty="0" smtClean="0"/>
              <a:t>“3” </a:t>
            </a:r>
            <a:r>
              <a:rPr lang="pt-BR" dirty="0"/>
              <a:t>do Projeto de Fortalecimento dos Processos de Governança, Organização e Integração da Rede de Atenção à Saúde (Projeto Regionalização – PROADI-SUS</a:t>
            </a:r>
            <a:r>
              <a:rPr lang="pt-BR" dirty="0" smtClean="0"/>
              <a:t>).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 smtClean="0"/>
              <a:t>Produto</a:t>
            </a:r>
            <a:r>
              <a:rPr lang="pt-BR" dirty="0" smtClean="0"/>
              <a:t> </a:t>
            </a:r>
            <a:r>
              <a:rPr lang="pt-BR" dirty="0"/>
              <a:t>- Alinhamento conceitual e metodológico entre os atores envolvidos no </a:t>
            </a:r>
            <a:r>
              <a:rPr lang="pt-BR" dirty="0" smtClean="0"/>
              <a:t>projeto com vistas a elaboração da ASIS </a:t>
            </a:r>
            <a:r>
              <a:rPr lang="pt-BR" dirty="0"/>
              <a:t>(</a:t>
            </a:r>
            <a:r>
              <a:rPr lang="pt-BR" dirty="0" smtClean="0"/>
              <a:t>GCE, GAT, GTM E Equipe técnica da SES); 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809625" y="335668"/>
            <a:ext cx="10922300" cy="563995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latin typeface="+mn-lt"/>
              </a:rPr>
              <a:t>III Oficina de Planejamento Regional Integrado - PRI MT</a:t>
            </a:r>
          </a:p>
        </p:txBody>
      </p:sp>
    </p:spTree>
    <p:extLst>
      <p:ext uri="{BB962C8B-B14F-4D97-AF65-F5344CB8AC3E}">
        <p14:creationId xmlns:p14="http://schemas.microsoft.com/office/powerpoint/2010/main" val="353798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80454"/>
            <a:ext cx="10515600" cy="661418"/>
          </a:xfrm>
        </p:spPr>
        <p:txBody>
          <a:bodyPr>
            <a:normAutofit fontScale="90000"/>
          </a:bodyPr>
          <a:lstStyle/>
          <a:p>
            <a:r>
              <a:rPr lang="pt-BR" sz="3600" b="1" dirty="0">
                <a:latin typeface="+mn-lt"/>
              </a:rPr>
              <a:t>III Oficina de Planejamento Regional Integrado - PRI MT</a:t>
            </a:r>
            <a:endParaRPr lang="pt-BR" sz="3600" dirty="0">
              <a:latin typeface="+mn-lt"/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6937685"/>
              </p:ext>
            </p:extLst>
          </p:nvPr>
        </p:nvGraphicFramePr>
        <p:xfrm>
          <a:off x="1063831" y="789940"/>
          <a:ext cx="10515599" cy="5792724"/>
        </p:xfrm>
        <a:graphic>
          <a:graphicData uri="http://schemas.openxmlformats.org/drawingml/2006/table">
            <a:tbl>
              <a:tblPr firstRow="1" firstCol="1" bandRow="1"/>
              <a:tblGrid>
                <a:gridCol w="1821873">
                  <a:extLst>
                    <a:ext uri="{9D8B030D-6E8A-4147-A177-3AD203B41FA5}">
                      <a16:colId xmlns:a16="http://schemas.microsoft.com/office/drawing/2014/main" val="1734886300"/>
                    </a:ext>
                  </a:extLst>
                </a:gridCol>
                <a:gridCol w="8693726">
                  <a:extLst>
                    <a:ext uri="{9D8B030D-6E8A-4147-A177-3AD203B41FA5}">
                      <a16:colId xmlns:a16="http://schemas.microsoft.com/office/drawing/2014/main" val="414786817"/>
                    </a:ext>
                  </a:extLst>
                </a:gridCol>
              </a:tblGrid>
              <a:tr h="265197">
                <a:tc gridSpan="2">
                  <a:txBody>
                    <a:bodyPr/>
                    <a:lstStyle/>
                    <a:p>
                      <a:pPr marL="83185"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600" b="1" i="0" kern="100" dirty="0">
                          <a:effectLst/>
                          <a:latin typeface="Cambria" panose="02040503050406030204" pitchFamily="18" charset="0"/>
                          <a:ea typeface="Lucida Sans Unicode" panose="020B0602030504020204" pitchFamily="34" charset="0"/>
                          <a:cs typeface="Arial" panose="020B0604020202020204" pitchFamily="34" charset="0"/>
                        </a:rPr>
                        <a:t>PROGRAMAÇÃO DAS ATIVIDADES PARA A III OFICINA</a:t>
                      </a:r>
                      <a:endParaRPr lang="pt-BR" sz="1600" i="1" kern="100" dirty="0">
                        <a:effectLst/>
                        <a:latin typeface="Arial" panose="020B0604020202020204" pitchFamily="34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468107"/>
                  </a:ext>
                </a:extLst>
              </a:tr>
              <a:tr h="265197">
                <a:tc>
                  <a:txBody>
                    <a:bodyPr/>
                    <a:lstStyle/>
                    <a:p>
                      <a:pPr marL="86360"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600" b="1" i="0" kern="100" dirty="0">
                          <a:effectLst/>
                          <a:latin typeface="Cambria" panose="02040503050406030204" pitchFamily="18" charset="0"/>
                          <a:ea typeface="Lucida Sans Unicode" panose="020B0602030504020204" pitchFamily="34" charset="0"/>
                          <a:cs typeface="Arial" panose="020B0604020202020204" pitchFamily="34" charset="0"/>
                        </a:rPr>
                        <a:t>HORÁRIO</a:t>
                      </a:r>
                      <a:endParaRPr lang="pt-BR" sz="1600" i="1" kern="100" dirty="0">
                        <a:effectLst/>
                        <a:latin typeface="Arial" panose="020B0604020202020204" pitchFamily="34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600" b="1" i="0" kern="100" dirty="0">
                          <a:effectLst/>
                          <a:latin typeface="Cambria" panose="02040503050406030204" pitchFamily="18" charset="0"/>
                          <a:ea typeface="Lucida Sans Unicode" panose="020B0602030504020204" pitchFamily="34" charset="0"/>
                          <a:cs typeface="Arial" panose="020B0604020202020204" pitchFamily="34" charset="0"/>
                        </a:rPr>
                        <a:t>ATIVIDADES</a:t>
                      </a:r>
                      <a:r>
                        <a:rPr lang="pt-BR" sz="1600" b="1" i="0" kern="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600" b="1" i="0" kern="100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DO</a:t>
                      </a:r>
                      <a:r>
                        <a:rPr lang="pt-BR" sz="1600" b="1" i="0" kern="100" baseline="0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PRIMEIRO DIA</a:t>
                      </a:r>
                      <a:endParaRPr lang="pt-BR" sz="1600" i="1" kern="100" dirty="0">
                        <a:effectLst/>
                        <a:latin typeface="Arial" panose="020B0604020202020204" pitchFamily="34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209148"/>
                  </a:ext>
                </a:extLst>
              </a:tr>
              <a:tr h="265197">
                <a:tc>
                  <a:txBody>
                    <a:bodyPr/>
                    <a:lstStyle/>
                    <a:p>
                      <a:pPr marL="83820" marR="86995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527175" algn="l"/>
                        </a:tabLs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8h30</a:t>
                      </a: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– 9</a:t>
                      </a: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h00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03505"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800" i="0" kern="100" dirty="0">
                          <a:effectLst/>
                          <a:latin typeface="Cambria" panose="02040503050406030204" pitchFamily="18" charset="0"/>
                          <a:ea typeface="Lucida Sans Unicode" panose="020B0602030504020204" pitchFamily="34" charset="0"/>
                          <a:cs typeface="Arial" panose="020B0604020202020204" pitchFamily="34" charset="0"/>
                        </a:rPr>
                        <a:t>Abertura da Oficina com presença das Autoridades </a:t>
                      </a:r>
                      <a:endParaRPr lang="pt-BR" sz="1800" i="1" kern="100" dirty="0">
                        <a:effectLst/>
                        <a:latin typeface="Arial" panose="020B0604020202020204" pitchFamily="34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982445"/>
                  </a:ext>
                </a:extLst>
              </a:tr>
              <a:tr h="222839">
                <a:tc>
                  <a:txBody>
                    <a:bodyPr/>
                    <a:lstStyle/>
                    <a:p>
                      <a:pPr marL="83820" marR="869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27175" algn="l"/>
                        </a:tabLs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9h00 – 9h30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03505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800" i="0" kern="100" dirty="0">
                          <a:effectLst/>
                          <a:latin typeface="Cambria" panose="02040503050406030204" pitchFamily="18" charset="0"/>
                          <a:ea typeface="Lucida Sans Unicode" panose="020B0602030504020204" pitchFamily="34" charset="0"/>
                          <a:cs typeface="Arial" panose="020B0604020202020204" pitchFamily="34" charset="0"/>
                        </a:rPr>
                        <a:t>Atividade 1 – Acolhimento</a:t>
                      </a:r>
                      <a:endParaRPr lang="pt-BR" sz="1800" i="1" kern="100" dirty="0">
                        <a:effectLst/>
                        <a:latin typeface="Arial" panose="020B0604020202020204" pitchFamily="34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204861"/>
                  </a:ext>
                </a:extLst>
              </a:tr>
              <a:tr h="406636">
                <a:tc>
                  <a:txBody>
                    <a:bodyPr/>
                    <a:lstStyle/>
                    <a:p>
                      <a:pPr marL="83820" marR="8699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93875" algn="l"/>
                        </a:tabLs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9h30 – 10h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0350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93875" algn="l"/>
                        </a:tabLs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Atividade 2 – </a:t>
                      </a:r>
                      <a:r>
                        <a:rPr lang="pt-B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Apresentação:</a:t>
                      </a:r>
                      <a:r>
                        <a:rPr lang="pt-B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Contextualização do PRI</a:t>
                      </a: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no Estado</a:t>
                      </a:r>
                      <a:r>
                        <a:rPr lang="pt-B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O caminho percorrido até aqui: onde estamos e para onde pretendemos ir?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6221570"/>
                  </a:ext>
                </a:extLst>
              </a:tr>
              <a:tr h="286069">
                <a:tc>
                  <a:txBody>
                    <a:bodyPr/>
                    <a:lstStyle/>
                    <a:p>
                      <a:pPr marL="83820" marR="86995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93875" algn="l"/>
                        </a:tabLs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10h – 10h15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10350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93875" algn="l"/>
                        </a:tabLst>
                      </a:pPr>
                      <a:r>
                        <a:rPr lang="pt-BR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Intervalo Coffee break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839437"/>
                  </a:ext>
                </a:extLst>
              </a:tr>
              <a:tr h="286069">
                <a:tc>
                  <a:txBody>
                    <a:bodyPr/>
                    <a:lstStyle/>
                    <a:p>
                      <a:pPr marL="83820" marR="86995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93875" algn="l"/>
                        </a:tabLs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10h15 – 10h30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0350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93875" algn="l"/>
                        </a:tabLs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Atividade 3 – </a:t>
                      </a:r>
                      <a:r>
                        <a:rPr lang="pt-B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Apresentação: Sinergia dos Projetos </a:t>
                      </a:r>
                      <a:r>
                        <a:rPr lang="pt-B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PROADI </a:t>
                      </a:r>
                      <a:r>
                        <a:rPr lang="pt-BR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 </a:t>
                      </a: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Estado do Mato Grosso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690480"/>
                  </a:ext>
                </a:extLst>
              </a:tr>
              <a:tr h="286069">
                <a:tc>
                  <a:txBody>
                    <a:bodyPr/>
                    <a:lstStyle/>
                    <a:p>
                      <a:pPr marL="83820" marR="86995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93875" algn="l"/>
                        </a:tabLs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10h30 – 11h15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03505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93875" algn="l"/>
                        </a:tabLs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Discussão das </a:t>
                      </a:r>
                      <a:r>
                        <a:rPr lang="pt-B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atribuições </a:t>
                      </a:r>
                      <a:r>
                        <a:rPr lang="pt-B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gerais do</a:t>
                      </a:r>
                      <a:r>
                        <a:rPr lang="pt-BR" sz="18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GTM</a:t>
                      </a:r>
                      <a:r>
                        <a:rPr lang="pt-BR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Divisão dos GTM por Macrorregião de Saúde 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133163"/>
                  </a:ext>
                </a:extLst>
              </a:tr>
              <a:tr h="286069">
                <a:tc>
                  <a:txBody>
                    <a:bodyPr/>
                    <a:lstStyle/>
                    <a:p>
                      <a:pPr marL="83820" marR="86995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93875" algn="l"/>
                        </a:tabLs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11h30 – 12h00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03505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93875" algn="l"/>
                        </a:tabLs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Validação das atribuições dos GTM em plenária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22470"/>
                  </a:ext>
                </a:extLst>
              </a:tr>
              <a:tr h="286069">
                <a:tc>
                  <a:txBody>
                    <a:bodyPr/>
                    <a:lstStyle/>
                    <a:p>
                      <a:pPr marL="83820" marR="86995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93875" algn="l"/>
                        </a:tabLs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12h00 – 14h00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10350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93875" algn="l"/>
                        </a:tabLs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Intervalo para o almoço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862864"/>
                  </a:ext>
                </a:extLst>
              </a:tr>
              <a:tr h="265197">
                <a:tc>
                  <a:txBody>
                    <a:bodyPr/>
                    <a:lstStyle/>
                    <a:p>
                      <a:pPr marL="83820" marR="86995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93875" algn="l"/>
                        </a:tabLs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14h00 às 16h00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03505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93875" algn="l"/>
                        </a:tabLs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Atividade 4 – Trabalho em grupos: </a:t>
                      </a:r>
                      <a:r>
                        <a:rPr lang="pt-B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Estudo de caso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835651"/>
                  </a:ext>
                </a:extLst>
              </a:tr>
              <a:tr h="286069">
                <a:tc>
                  <a:txBody>
                    <a:bodyPr/>
                    <a:lstStyle/>
                    <a:p>
                      <a:pPr marL="83820" marR="86995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93875" algn="l"/>
                        </a:tabLs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16h00 – 16h15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10350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93875" algn="l"/>
                        </a:tabLs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Intervalo Coffee break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837153"/>
                  </a:ext>
                </a:extLst>
              </a:tr>
              <a:tr h="265197">
                <a:tc>
                  <a:txBody>
                    <a:bodyPr/>
                    <a:lstStyle/>
                    <a:p>
                      <a:pPr marL="83820" marR="86995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527175" algn="l"/>
                        </a:tabLs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16h15</a:t>
                      </a: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–</a:t>
                      </a: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17h30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03505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93875" algn="l"/>
                        </a:tabLs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Plenário: Apresentação dos relatórios dos trabalhos nos grupos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329898"/>
                  </a:ext>
                </a:extLst>
              </a:tr>
              <a:tr h="395954">
                <a:tc>
                  <a:txBody>
                    <a:bodyPr/>
                    <a:lstStyle/>
                    <a:p>
                      <a:pPr marL="83820" marR="86995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527175" algn="l"/>
                        </a:tabLs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17h30 – 18h00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0350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Cambria" panose="02040503050406030204" pitchFamily="18" charset="0"/>
                          <a:ea typeface="MS Mincho"/>
                          <a:cs typeface="Times New Roman" panose="02020603050405020304" pitchFamily="18" charset="0"/>
                        </a:rPr>
                        <a:t>Avaliação das atividades do dia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742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03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6913"/>
          </a:xfrm>
        </p:spPr>
        <p:txBody>
          <a:bodyPr>
            <a:normAutofit fontScale="90000"/>
          </a:bodyPr>
          <a:lstStyle/>
          <a:p>
            <a:r>
              <a:rPr lang="pt-BR" sz="3600" b="1" dirty="0">
                <a:latin typeface="+mn-lt"/>
              </a:rPr>
              <a:t>III Oficina de Planejamento Regional Integrado - PRI MT</a:t>
            </a: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558931"/>
              </p:ext>
            </p:extLst>
          </p:nvPr>
        </p:nvGraphicFramePr>
        <p:xfrm>
          <a:off x="838200" y="1061604"/>
          <a:ext cx="10515600" cy="5130088"/>
        </p:xfrm>
        <a:graphic>
          <a:graphicData uri="http://schemas.openxmlformats.org/drawingml/2006/table">
            <a:tbl>
              <a:tblPr firstRow="1" firstCol="1" bandRow="1"/>
              <a:tblGrid>
                <a:gridCol w="2190008">
                  <a:extLst>
                    <a:ext uri="{9D8B030D-6E8A-4147-A177-3AD203B41FA5}">
                      <a16:colId xmlns:a16="http://schemas.microsoft.com/office/drawing/2014/main" val="3712696641"/>
                    </a:ext>
                  </a:extLst>
                </a:gridCol>
                <a:gridCol w="8325592">
                  <a:extLst>
                    <a:ext uri="{9D8B030D-6E8A-4147-A177-3AD203B41FA5}">
                      <a16:colId xmlns:a16="http://schemas.microsoft.com/office/drawing/2014/main" val="222256266"/>
                    </a:ext>
                  </a:extLst>
                </a:gridCol>
              </a:tblGrid>
              <a:tr h="265197">
                <a:tc>
                  <a:txBody>
                    <a:bodyPr/>
                    <a:lstStyle/>
                    <a:p>
                      <a:pPr marL="86360"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800" b="1" i="0" kern="100" dirty="0">
                          <a:effectLst/>
                          <a:latin typeface="Cambria" panose="02040503050406030204" pitchFamily="18" charset="0"/>
                          <a:ea typeface="Lucida Sans Unicode" panose="020B0602030504020204" pitchFamily="34" charset="0"/>
                          <a:cs typeface="Arial" panose="020B0604020202020204" pitchFamily="34" charset="0"/>
                        </a:rPr>
                        <a:t>HORÁRIO</a:t>
                      </a:r>
                      <a:endParaRPr lang="pt-BR" sz="1800" i="1" kern="100" dirty="0">
                        <a:effectLst/>
                        <a:latin typeface="Arial" panose="020B0604020202020204" pitchFamily="34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3185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i="0" kern="100" dirty="0">
                          <a:effectLst/>
                          <a:latin typeface="Cambria" panose="02040503050406030204" pitchFamily="18" charset="0"/>
                          <a:ea typeface="Lucida Sans Unicode" panose="020B0602030504020204" pitchFamily="34" charset="0"/>
                          <a:cs typeface="Arial" panose="020B0604020202020204" pitchFamily="34" charset="0"/>
                        </a:rPr>
                        <a:t>ATIVIDADES</a:t>
                      </a:r>
                      <a:r>
                        <a:rPr lang="pt-BR" sz="1800" b="1" i="0" kern="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800" b="1" i="0" kern="100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DO </a:t>
                      </a:r>
                      <a:r>
                        <a:rPr lang="pt-BR" sz="1800" b="1" i="0" kern="100" dirty="0" smtClean="0">
                          <a:effectLst/>
                          <a:latin typeface="Cambria" panose="02040503050406030204" pitchFamily="18" charset="0"/>
                          <a:ea typeface="Lucida Sans Unicode" panose="020B0602030504020204" pitchFamily="34" charset="0"/>
                          <a:cs typeface="Arial" panose="020B0604020202020204" pitchFamily="34" charset="0"/>
                        </a:rPr>
                        <a:t>SEGUNDO DIA</a:t>
                      </a:r>
                      <a:endParaRPr lang="pt-BR" sz="1800" i="1" kern="100" dirty="0" smtClean="0">
                        <a:effectLst/>
                        <a:latin typeface="Arial" panose="020B0604020202020204" pitchFamily="34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853217"/>
                  </a:ext>
                </a:extLst>
              </a:tr>
              <a:tr h="265197">
                <a:tc>
                  <a:txBody>
                    <a:bodyPr/>
                    <a:lstStyle/>
                    <a:p>
                      <a:pPr marL="83820" marR="86995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527175" algn="l"/>
                        </a:tabLs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8h00</a:t>
                      </a: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– 8</a:t>
                      </a: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h30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03505" algn="just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800" i="0" kern="100" dirty="0">
                          <a:effectLst/>
                          <a:latin typeface="Cambria" panose="02040503050406030204" pitchFamily="18" charset="0"/>
                          <a:ea typeface="Lucida Sans Unicode" panose="020B0602030504020204" pitchFamily="34" charset="0"/>
                          <a:cs typeface="Arial" panose="020B0604020202020204" pitchFamily="34" charset="0"/>
                        </a:rPr>
                        <a:t>Saudação inicial</a:t>
                      </a:r>
                      <a:endParaRPr lang="pt-BR" sz="1800" i="1" kern="100" dirty="0">
                        <a:effectLst/>
                        <a:latin typeface="Arial" panose="020B0604020202020204" pitchFamily="34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019139"/>
                  </a:ext>
                </a:extLst>
              </a:tr>
              <a:tr h="714928">
                <a:tc>
                  <a:txBody>
                    <a:bodyPr/>
                    <a:lstStyle/>
                    <a:p>
                      <a:pPr marL="83820" marR="86995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527175" algn="l"/>
                        </a:tabLs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8h30 – 10h30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03505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93875" algn="l"/>
                        </a:tabLst>
                      </a:pPr>
                      <a:r>
                        <a:rPr lang="pt-BR" sz="1800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Atividade 5 – Trabalho em grupos: 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03505" algn="just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800" b="1" i="0" kern="100" dirty="0">
                          <a:effectLst/>
                          <a:latin typeface="Cambria" panose="02040503050406030204" pitchFamily="18" charset="0"/>
                          <a:ea typeface="Lucida Sans Unicode" panose="020B0602030504020204" pitchFamily="34" charset="0"/>
                          <a:cs typeface="Arial" panose="020B0604020202020204" pitchFamily="34" charset="0"/>
                        </a:rPr>
                        <a:t>Apresentação do Caderno de Informação-CONASS – Macrorregião Sul:</a:t>
                      </a:r>
                      <a:r>
                        <a:rPr lang="pt-BR" sz="1800" i="0" kern="100" dirty="0">
                          <a:effectLst/>
                          <a:latin typeface="Cambria" panose="02040503050406030204" pitchFamily="18" charset="0"/>
                          <a:ea typeface="Lucida Sans Unicode" panose="020B0602030504020204" pitchFamily="34" charset="0"/>
                          <a:cs typeface="Arial" panose="020B0604020202020204" pitchFamily="34" charset="0"/>
                        </a:rPr>
                        <a:t> Identificação e Listagem dos Problemas/Necessidades de Saúde – </a:t>
                      </a:r>
                      <a:r>
                        <a:rPr lang="pt-BR" sz="1800" b="1" i="0" kern="100" dirty="0">
                          <a:effectLst/>
                          <a:latin typeface="Cambria" panose="02040503050406030204" pitchFamily="18" charset="0"/>
                          <a:ea typeface="Lucida Sans Unicode" panose="020B0602030504020204" pitchFamily="34" charset="0"/>
                          <a:cs typeface="Arial" panose="020B0604020202020204" pitchFamily="34" charset="0"/>
                        </a:rPr>
                        <a:t>QUADRO 1</a:t>
                      </a:r>
                      <a:endParaRPr lang="pt-BR" sz="1800" i="1" kern="100" dirty="0">
                        <a:effectLst/>
                        <a:latin typeface="Arial" panose="020B0604020202020204" pitchFamily="34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914677"/>
                  </a:ext>
                </a:extLst>
              </a:tr>
              <a:tr h="265197">
                <a:tc>
                  <a:txBody>
                    <a:bodyPr/>
                    <a:lstStyle/>
                    <a:p>
                      <a:pPr marL="83820" marR="86995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93875" algn="l"/>
                        </a:tabLs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10h30 – 10h45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10350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93875" algn="l"/>
                        </a:tabLs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Intervalo </a:t>
                      </a:r>
                      <a:r>
                        <a:rPr lang="pt-BR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Coffee</a:t>
                      </a: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break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956513"/>
                  </a:ext>
                </a:extLst>
              </a:tr>
              <a:tr h="629843">
                <a:tc>
                  <a:txBody>
                    <a:bodyPr/>
                    <a:lstStyle/>
                    <a:p>
                      <a:pPr marL="83820" marR="86995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93875" algn="l"/>
                        </a:tabLs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10h45 – 12h00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03505" algn="just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800" i="0" kern="100" dirty="0">
                          <a:effectLst/>
                          <a:latin typeface="Cambria" panose="02040503050406030204" pitchFamily="18" charset="0"/>
                          <a:ea typeface="Lucida Sans Unicode" panose="020B0602030504020204" pitchFamily="34" charset="0"/>
                          <a:cs typeface="Tahoma" panose="020B0604030504040204" pitchFamily="34" charset="0"/>
                        </a:rPr>
                        <a:t>Atividade 6 – Plenária: Apresentação dos </a:t>
                      </a:r>
                      <a:r>
                        <a:rPr lang="pt-BR" sz="1800" i="0" kern="100" dirty="0">
                          <a:effectLst/>
                          <a:latin typeface="Cambria" panose="02040503050406030204" pitchFamily="18" charset="0"/>
                          <a:ea typeface="Lucida Sans Unicode" panose="020B0602030504020204" pitchFamily="34" charset="0"/>
                          <a:cs typeface="Arial" panose="020B0604020202020204" pitchFamily="34" charset="0"/>
                        </a:rPr>
                        <a:t>Problemas/Necessidades de Saúde</a:t>
                      </a:r>
                      <a:r>
                        <a:rPr lang="pt-BR" sz="1800" i="0" kern="100" dirty="0">
                          <a:effectLst/>
                          <a:latin typeface="Cambria" panose="02040503050406030204" pitchFamily="18" charset="0"/>
                          <a:ea typeface="Lucida Sans Unicode" panose="020B0602030504020204" pitchFamily="34" charset="0"/>
                          <a:cs typeface="Tahoma" panose="020B0604030504040204" pitchFamily="34" charset="0"/>
                        </a:rPr>
                        <a:t> dos trabalhos nos grupos</a:t>
                      </a:r>
                      <a:r>
                        <a:rPr lang="pt-BR" sz="1800" i="1" kern="100" dirty="0">
                          <a:effectLst/>
                          <a:latin typeface="Cambria" panose="02040503050406030204" pitchFamily="18" charset="0"/>
                          <a:ea typeface="Lucida Sans Unicode" panose="020B060203050402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pt-BR" sz="1800" i="1" kern="100" dirty="0">
                        <a:effectLst/>
                        <a:latin typeface="Arial" panose="020B0604020202020204" pitchFamily="34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693492"/>
                  </a:ext>
                </a:extLst>
              </a:tr>
              <a:tr h="265197">
                <a:tc>
                  <a:txBody>
                    <a:bodyPr/>
                    <a:lstStyle/>
                    <a:p>
                      <a:pPr marL="83820" marR="86995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527175" algn="l"/>
                        </a:tabLs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12h00 – 14h00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1035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Cambria" panose="02040503050406030204" pitchFamily="18" charset="0"/>
                          <a:ea typeface="MS Mincho"/>
                          <a:cs typeface="Times New Roman" panose="02020603050405020304" pitchFamily="18" charset="0"/>
                        </a:rPr>
                        <a:t>Intervalo para o almoço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77630"/>
                  </a:ext>
                </a:extLst>
              </a:tr>
              <a:tr h="265197">
                <a:tc>
                  <a:txBody>
                    <a:bodyPr/>
                    <a:lstStyle/>
                    <a:p>
                      <a:pPr marL="83820" marR="86995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527175" algn="l"/>
                        </a:tabLs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14h00 – 16h00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03505" algn="just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pt-BR" sz="1800" i="0" kern="100" dirty="0">
                          <a:effectLst/>
                          <a:latin typeface="Cambria" panose="02040503050406030204" pitchFamily="18" charset="0"/>
                          <a:ea typeface="Lucida Sans Unicode" panose="020B0602030504020204" pitchFamily="34" charset="0"/>
                          <a:cs typeface="Arial" panose="020B0604020202020204" pitchFamily="34" charset="0"/>
                        </a:rPr>
                        <a:t>Atividade 7– Pacto da metodologia de trabalho proposta a ser desenvolvida nas macrorregiões de Saúde </a:t>
                      </a:r>
                      <a:endParaRPr lang="pt-BR" sz="1800" i="1" kern="100" dirty="0">
                        <a:effectLst/>
                        <a:latin typeface="Arial" panose="020B0604020202020204" pitchFamily="34" charset="0"/>
                        <a:ea typeface="Lucida Sans Unicode" panose="020B0602030504020204" pitchFamily="34" charset="0"/>
                        <a:cs typeface="Tahoma" panose="020B0604030504040204" pitchFamily="34" charset="0"/>
                      </a:endParaRP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654618"/>
                  </a:ext>
                </a:extLst>
              </a:tr>
              <a:tr h="265197">
                <a:tc>
                  <a:txBody>
                    <a:bodyPr/>
                    <a:lstStyle/>
                    <a:p>
                      <a:pPr marL="83820" marR="86995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527175" algn="l"/>
                        </a:tabLs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16h00 – 16h15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1035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Cambria" panose="02040503050406030204" pitchFamily="18" charset="0"/>
                          <a:ea typeface="MS Mincho"/>
                          <a:cs typeface="Times New Roman" panose="02020603050405020304" pitchFamily="18" charset="0"/>
                        </a:rPr>
                        <a:t>Intervalo </a:t>
                      </a:r>
                      <a:r>
                        <a:rPr lang="pt-BR" sz="1800" dirty="0" err="1">
                          <a:effectLst/>
                          <a:latin typeface="Cambria" panose="02040503050406030204" pitchFamily="18" charset="0"/>
                          <a:ea typeface="MS Mincho"/>
                          <a:cs typeface="Times New Roman" panose="02020603050405020304" pitchFamily="18" charset="0"/>
                        </a:rPr>
                        <a:t>Coffee</a:t>
                      </a:r>
                      <a:r>
                        <a:rPr lang="pt-BR" sz="1800" dirty="0">
                          <a:effectLst/>
                          <a:latin typeface="Cambria" panose="02040503050406030204" pitchFamily="18" charset="0"/>
                          <a:ea typeface="MS Mincho"/>
                          <a:cs typeface="Times New Roman" panose="02020603050405020304" pitchFamily="18" charset="0"/>
                        </a:rPr>
                        <a:t> break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088406"/>
                  </a:ext>
                </a:extLst>
              </a:tr>
              <a:tr h="265197">
                <a:tc>
                  <a:txBody>
                    <a:bodyPr/>
                    <a:lstStyle/>
                    <a:p>
                      <a:pPr marL="83820" marR="86995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527175" algn="l"/>
                        </a:tabLs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16h15 – 17h00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Plenário: Encaminhamentos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44030"/>
                  </a:ext>
                </a:extLst>
              </a:tr>
              <a:tr h="265197">
                <a:tc>
                  <a:txBody>
                    <a:bodyPr/>
                    <a:lstStyle/>
                    <a:p>
                      <a:pPr marL="83820" marR="86995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527175" algn="l"/>
                        </a:tabLst>
                      </a:pPr>
                      <a:r>
                        <a:rPr lang="pt-BR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17h15 – 17h30</a:t>
                      </a: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0350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Cambria" panose="02040503050406030204" pitchFamily="18" charset="0"/>
                          <a:ea typeface="MS Mincho"/>
                          <a:cs typeface="Times New Roman" panose="02020603050405020304" pitchFamily="18" charset="0"/>
                        </a:rPr>
                        <a:t>Avaliação da oficina</a:t>
                      </a:r>
                      <a:endParaRPr lang="pt-BR" sz="18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139" marR="6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125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951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13"/>
            <a:ext cx="12192000" cy="685800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6096000" y="2160040"/>
            <a:ext cx="5767449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000" b="1" dirty="0" smtClean="0">
                <a:ln w="0"/>
                <a:latin typeface="+mn-lt"/>
              </a:rPr>
              <a:t>ATIVIDADE 2 – APRESENTAÇAO E CONTEXTUALIZAÇÃO DO PRI EM MT</a:t>
            </a:r>
            <a:endParaRPr lang="pt-BR" sz="4000" b="1" dirty="0">
              <a:ln w="0"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33873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9113"/>
          </a:xfrm>
        </p:spPr>
        <p:txBody>
          <a:bodyPr>
            <a:normAutofit fontScale="90000"/>
          </a:bodyPr>
          <a:lstStyle/>
          <a:p>
            <a:r>
              <a:rPr lang="pt-BR" sz="3600" b="1" dirty="0">
                <a:latin typeface="+mn-lt"/>
              </a:rPr>
              <a:t>III Oficina de Planejamento Regional Integrado - PRI MT</a:t>
            </a:r>
            <a:endParaRPr lang="pt-BR" sz="3600" dirty="0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86596" y="132801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1026240" y="1259457"/>
            <a:ext cx="9946560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pt-BR" sz="2000" b="1" dirty="0">
                <a:latin typeface="Cambria" panose="02040503050406030204" pitchFamily="18" charset="0"/>
                <a:ea typeface="MS Mincho" charset="-128"/>
                <a:cs typeface="Times New Roman" panose="02020603050405020304" pitchFamily="18" charset="0"/>
              </a:rPr>
              <a:t>APRESENTAÇÃO: </a:t>
            </a:r>
            <a:r>
              <a:rPr lang="pt-BR" altLang="pt-BR" sz="2000" dirty="0">
                <a:latin typeface="Cambria" panose="02040503050406030204" pitchFamily="18" charset="0"/>
                <a:ea typeface="MS Mincho" charset="-128"/>
                <a:cs typeface="Arial" panose="020B0604020202020204" pitchFamily="34" charset="0"/>
              </a:rPr>
              <a:t>Contextualização do PRI no Estado</a:t>
            </a:r>
            <a:r>
              <a:rPr lang="pt-BR" altLang="pt-BR" sz="2000" b="1" dirty="0">
                <a:latin typeface="Cambria" panose="02040503050406030204" pitchFamily="18" charset="0"/>
                <a:ea typeface="MS Mincho" charset="-128"/>
                <a:cs typeface="Arial" panose="020B0604020202020204" pitchFamily="34" charset="0"/>
              </a:rPr>
              <a:t>:</a:t>
            </a:r>
            <a:r>
              <a:rPr lang="pt-BR" altLang="pt-BR" sz="2000" dirty="0">
                <a:latin typeface="Cambria" panose="02040503050406030204" pitchFamily="18" charset="0"/>
                <a:ea typeface="MS Mincho" charset="-128"/>
                <a:cs typeface="Arial" panose="020B0604020202020204" pitchFamily="34" charset="0"/>
              </a:rPr>
              <a:t> </a:t>
            </a:r>
            <a:r>
              <a:rPr lang="pt-BR" altLang="pt-BR" sz="2000" b="1" dirty="0">
                <a:latin typeface="Cambria" panose="02040503050406030204" pitchFamily="18" charset="0"/>
                <a:ea typeface="MS Mincho" charset="-128"/>
                <a:cs typeface="Arial" panose="020B0604020202020204" pitchFamily="34" charset="0"/>
              </a:rPr>
              <a:t>O caminho percorrido até aqui: onde estamos e para onde pretendemos ir</a:t>
            </a:r>
            <a:r>
              <a:rPr lang="pt-BR" altLang="pt-BR" sz="2000" dirty="0" smtClean="0">
                <a:latin typeface="Cambria" panose="02040503050406030204" pitchFamily="18" charset="0"/>
                <a:ea typeface="MS Mincho" charset="-128"/>
                <a:cs typeface="Arial" panose="020B0604020202020204" pitchFamily="34" charset="0"/>
              </a:rPr>
              <a:t>?</a:t>
            </a:r>
          </a:p>
          <a:p>
            <a:endParaRPr lang="pt-BR" altLang="pt-BR" sz="2000" dirty="0" smtClean="0">
              <a:latin typeface="Cambria" panose="02040503050406030204" pitchFamily="18" charset="0"/>
              <a:ea typeface="MS Mincho" charset="-128"/>
              <a:cs typeface="Arial" panose="020B0604020202020204" pitchFamily="34" charset="0"/>
            </a:endParaRPr>
          </a:p>
          <a:p>
            <a:pPr algn="just"/>
            <a:r>
              <a:rPr lang="pt-BR" sz="2000" dirty="0"/>
              <a:t>O planejamento Regional Integrado tem como principal objetivo </a:t>
            </a:r>
            <a:r>
              <a:rPr lang="pt-BR" sz="2000" b="1" u="sng" dirty="0"/>
              <a:t>promover a equidade regional </a:t>
            </a:r>
            <a:r>
              <a:rPr lang="pt-BR" sz="2000" dirty="0"/>
              <a:t>e contribuir para a </a:t>
            </a:r>
            <a:r>
              <a:rPr lang="pt-BR" sz="2000" b="1" u="sng" dirty="0"/>
              <a:t>concretização do planejamento ascendente do SUS </a:t>
            </a:r>
            <a:r>
              <a:rPr lang="pt-BR" sz="2000" dirty="0"/>
              <a:t>e servirá de base para a elaboração do Plano Estadual de Saúde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/>
          </a:p>
          <a:p>
            <a:r>
              <a:rPr lang="pt-BR" altLang="pt-BR" sz="2000" dirty="0">
                <a:latin typeface="Cambria" panose="02040503050406030204" pitchFamily="18" charset="0"/>
                <a:ea typeface="MS Mincho" charset="-128"/>
                <a:cs typeface="Arial" panose="020B0604020202020204" pitchFamily="34" charset="0"/>
              </a:rPr>
              <a:t>_</a:t>
            </a:r>
            <a:r>
              <a:rPr lang="pt-BR" altLang="pt-BR" sz="2000" b="1" dirty="0" smtClean="0">
                <a:solidFill>
                  <a:srgbClr val="0000CC"/>
                </a:solidFill>
                <a:latin typeface="Cambria" panose="02040503050406030204" pitchFamily="18" charset="0"/>
                <a:ea typeface="MS Mincho" charset="-128"/>
                <a:cs typeface="Arial" panose="020B0604020202020204" pitchFamily="34" charset="0"/>
              </a:rPr>
              <a:t>Como se deu o processo inicial no Estado de Mato Grosso?</a:t>
            </a:r>
            <a:endParaRPr lang="pt-BR" altLang="pt-BR" sz="2000" b="1" dirty="0">
              <a:solidFill>
                <a:srgbClr val="0000CC"/>
              </a:solidFill>
              <a:latin typeface="Cambria" panose="02040503050406030204" pitchFamily="18" charset="0"/>
              <a:ea typeface="MS Mincho" charset="-128"/>
              <a:cs typeface="Arial" panose="020B0604020202020204" pitchFamily="34" charset="0"/>
            </a:endParaRPr>
          </a:p>
          <a:p>
            <a:endParaRPr lang="pt-BR" altLang="pt-BR" sz="2000" dirty="0" smtClean="0">
              <a:latin typeface="Cambria" panose="02040503050406030204" pitchFamily="18" charset="0"/>
              <a:ea typeface="MS Mincho" charset="-128"/>
              <a:cs typeface="Arial" panose="020B0604020202020204" pitchFamily="34" charset="0"/>
            </a:endParaRPr>
          </a:p>
          <a:p>
            <a:r>
              <a:rPr lang="pt-BR" altLang="pt-BR" sz="2000" b="1" u="sng" dirty="0" smtClean="0">
                <a:latin typeface="Cambria" panose="02040503050406030204" pitchFamily="18" charset="0"/>
                <a:ea typeface="MS Mincho" charset="-128"/>
                <a:cs typeface="Arial" panose="020B0604020202020204" pitchFamily="34" charset="0"/>
              </a:rPr>
              <a:t>ANO DE 2017</a:t>
            </a:r>
          </a:p>
          <a:p>
            <a:pPr algn="just"/>
            <a:r>
              <a:rPr lang="pt-BR" sz="2000" dirty="0" smtClean="0"/>
              <a:t>Iniciou no estado de Mato Grosso, com o </a:t>
            </a:r>
            <a:r>
              <a:rPr lang="pt-BR" sz="2000" b="1" dirty="0" smtClean="0"/>
              <a:t>Programa de Apoio as Secretarias Estaduais de Saúde (</a:t>
            </a:r>
            <a:r>
              <a:rPr lang="pt-BR" sz="2000" b="1" dirty="0" err="1" smtClean="0"/>
              <a:t>Pases</a:t>
            </a:r>
            <a:r>
              <a:rPr lang="pt-BR" sz="2000" b="1" dirty="0" smtClean="0"/>
              <a:t>)</a:t>
            </a:r>
            <a:r>
              <a:rPr lang="pt-BR" sz="2000" dirty="0" smtClean="0"/>
              <a:t> desenvolvido pelo CONASS, composto por quatro grandes áreas temáticas do SUS (</a:t>
            </a:r>
            <a:r>
              <a:rPr lang="pt-BR" dirty="0"/>
              <a:t>Planejamento e </a:t>
            </a:r>
            <a:r>
              <a:rPr lang="pt-BR" dirty="0" smtClean="0"/>
              <a:t>Gestão, </a:t>
            </a:r>
            <a:r>
              <a:rPr lang="pt-BR" dirty="0"/>
              <a:t>Regionalização e Organização de Redes de Atenção à Saúde</a:t>
            </a:r>
            <a:r>
              <a:rPr lang="pt-BR" sz="2000" dirty="0" smtClean="0"/>
              <a:t>,</a:t>
            </a:r>
            <a:r>
              <a:rPr lang="pt-BR" dirty="0"/>
              <a:t> Vigilância e Promoção da </a:t>
            </a:r>
            <a:r>
              <a:rPr lang="pt-BR" dirty="0" smtClean="0"/>
              <a:t>Saúde e </a:t>
            </a:r>
            <a:r>
              <a:rPr lang="pt-BR" dirty="0"/>
              <a:t>Gestão do Trabalho e da Educação em </a:t>
            </a:r>
            <a:r>
              <a:rPr lang="pt-BR" dirty="0" smtClean="0"/>
              <a:t>Saúde)</a:t>
            </a:r>
            <a:r>
              <a:rPr lang="pt-BR" sz="2000" dirty="0" smtClean="0"/>
              <a:t> das quais a área de </a:t>
            </a:r>
            <a:r>
              <a:rPr lang="pt-BR" sz="2000" b="1" dirty="0" smtClean="0"/>
              <a:t>Regionalização e Organização de Redes de Atenção à Saúde </a:t>
            </a:r>
            <a:r>
              <a:rPr lang="pt-BR" sz="2000" dirty="0" smtClean="0"/>
              <a:t>teve como objetivos o fortalecimento das regiões de saúde, com foco </a:t>
            </a:r>
            <a:r>
              <a:rPr lang="pt-BR" dirty="0" smtClean="0"/>
              <a:t>na</a:t>
            </a:r>
            <a:r>
              <a:rPr lang="pt-BR" dirty="0"/>
              <a:t> </a:t>
            </a:r>
            <a:r>
              <a:rPr lang="pt-BR" dirty="0" smtClean="0"/>
              <a:t>organização </a:t>
            </a:r>
            <a:r>
              <a:rPr lang="pt-BR" dirty="0"/>
              <a:t>dos serviços em Redes de Atenção à Saúde nas </a:t>
            </a:r>
            <a:r>
              <a:rPr lang="pt-BR" dirty="0" smtClean="0"/>
              <a:t>Macrorregiões</a:t>
            </a:r>
            <a:r>
              <a:rPr lang="pt-BR" sz="2000" dirty="0"/>
              <a:t> </a:t>
            </a:r>
            <a:r>
              <a:rPr lang="pt-BR" sz="2000" dirty="0" smtClean="0"/>
              <a:t>(Planejamento </a:t>
            </a:r>
            <a:r>
              <a:rPr lang="pt-BR" sz="2000" dirty="0"/>
              <a:t>Regional nas Macrorregiões de </a:t>
            </a:r>
            <a:r>
              <a:rPr lang="pt-BR" sz="2000" dirty="0" smtClean="0"/>
              <a:t>Saúde – PRI).</a:t>
            </a:r>
            <a:endParaRPr lang="pt-BR" sz="2000" dirty="0"/>
          </a:p>
          <a:p>
            <a:endParaRPr lang="pt-BR" dirty="0" smtClean="0"/>
          </a:p>
          <a:p>
            <a:endParaRPr lang="pt-BR" altLang="pt-BR" sz="1050" dirty="0">
              <a:latin typeface="Cambria" panose="02040503050406030204" pitchFamily="18" charset="0"/>
              <a:ea typeface="MS Mincho" charset="-128"/>
              <a:cs typeface="Arial" panose="020B0604020202020204" pitchFamily="34" charset="0"/>
            </a:endParaRPr>
          </a:p>
          <a:p>
            <a:endParaRPr lang="pt-BR" altLang="pt-BR" sz="1050" dirty="0"/>
          </a:p>
        </p:txBody>
      </p:sp>
    </p:spTree>
    <p:extLst>
      <p:ext uri="{BB962C8B-B14F-4D97-AF65-F5344CB8AC3E}">
        <p14:creationId xmlns:p14="http://schemas.microsoft.com/office/powerpoint/2010/main" val="231327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1033"/>
          </a:xfrm>
        </p:spPr>
        <p:txBody>
          <a:bodyPr>
            <a:normAutofit fontScale="90000"/>
          </a:bodyPr>
          <a:lstStyle/>
          <a:p>
            <a:r>
              <a:rPr lang="pt-BR" sz="3600" b="1" dirty="0">
                <a:latin typeface="+mn-lt"/>
              </a:rPr>
              <a:t>III Oficina de Planejamento Regional Integrado - PRI MT</a:t>
            </a:r>
            <a:endParaRPr lang="pt-BR" sz="3600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204523"/>
            <a:ext cx="10515600" cy="5135892"/>
          </a:xfrm>
        </p:spPr>
        <p:txBody>
          <a:bodyPr>
            <a:normAutofit lnSpcReduction="10000"/>
          </a:bodyPr>
          <a:lstStyle/>
          <a:p>
            <a:r>
              <a:rPr lang="pt-BR" b="1" u="sng" dirty="0" smtClean="0"/>
              <a:t>2017 </a:t>
            </a:r>
            <a:r>
              <a:rPr lang="pt-BR" b="1" u="sng" dirty="0"/>
              <a:t>e 2018 </a:t>
            </a:r>
            <a:endParaRPr lang="pt-BR" b="1" u="sng" dirty="0" smtClean="0"/>
          </a:p>
          <a:p>
            <a:pPr marL="0" indent="0" algn="just">
              <a:buNone/>
            </a:pPr>
            <a:r>
              <a:rPr lang="pt-BR" dirty="0"/>
              <a:t>O</a:t>
            </a:r>
            <a:r>
              <a:rPr lang="pt-BR" dirty="0" smtClean="0"/>
              <a:t> </a:t>
            </a:r>
            <a:r>
              <a:rPr lang="pt-BR" dirty="0"/>
              <a:t>processo de formulação e elaboração do PRI passou por várias etapas, das quais destacamos: </a:t>
            </a: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Preparação e alinhamento conceitual para o processo PRI;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Discussões </a:t>
            </a:r>
            <a:r>
              <a:rPr lang="pt-BR" dirty="0"/>
              <a:t>em grupo ampliado e desenho das macrorregiões; </a:t>
            </a: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v</a:t>
            </a:r>
            <a:r>
              <a:rPr lang="pt-BR" dirty="0" smtClean="0"/>
              <a:t>alidação </a:t>
            </a:r>
            <a:r>
              <a:rPr lang="pt-BR" dirty="0"/>
              <a:t>em CIB do desenho das macrorregiões e cronograma do processo de execução</a:t>
            </a:r>
            <a:r>
              <a:rPr lang="pt-BR" dirty="0" smtClean="0"/>
              <a:t>;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/>
              <a:t>O </a:t>
            </a:r>
            <a:r>
              <a:rPr lang="pt-BR" dirty="0" smtClean="0"/>
              <a:t>processo resultou na </a:t>
            </a:r>
            <a:r>
              <a:rPr lang="pt-BR" b="1" dirty="0" smtClean="0">
                <a:solidFill>
                  <a:srgbClr val="0000CC"/>
                </a:solidFill>
              </a:rPr>
              <a:t>conformação </a:t>
            </a:r>
            <a:r>
              <a:rPr lang="pt-BR" b="1" dirty="0">
                <a:solidFill>
                  <a:srgbClr val="0000CC"/>
                </a:solidFill>
              </a:rPr>
              <a:t>das 16 (dezesseis) regiões</a:t>
            </a:r>
            <a:r>
              <a:rPr lang="pt-BR" b="1" dirty="0"/>
              <a:t> </a:t>
            </a:r>
            <a:r>
              <a:rPr lang="pt-BR" dirty="0"/>
              <a:t>de saúde, instituídas desde abril de 2012, </a:t>
            </a:r>
            <a:r>
              <a:rPr lang="pt-BR" b="1" dirty="0"/>
              <a:t>e 06 (seis) macrorregiões </a:t>
            </a:r>
            <a:r>
              <a:rPr lang="pt-BR" dirty="0"/>
              <a:t>do Estado de Mato Grosso, </a:t>
            </a:r>
            <a:r>
              <a:rPr lang="pt-BR" b="1" dirty="0">
                <a:solidFill>
                  <a:srgbClr val="0000CC"/>
                </a:solidFill>
              </a:rPr>
              <a:t>conforme Resolução CIB Nº 057 de 26 de julho de </a:t>
            </a:r>
            <a:r>
              <a:rPr lang="pt-BR" b="1" dirty="0" smtClean="0">
                <a:solidFill>
                  <a:srgbClr val="0000CC"/>
                </a:solidFill>
              </a:rPr>
              <a:t>2018</a:t>
            </a:r>
            <a:r>
              <a:rPr lang="pt-BR" b="1" dirty="0">
                <a:solidFill>
                  <a:srgbClr val="0000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4259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2267</TotalTime>
  <Words>1897</Words>
  <Application>Microsoft Office PowerPoint</Application>
  <PresentationFormat>Widescreen</PresentationFormat>
  <Paragraphs>179</Paragraphs>
  <Slides>19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9" baseType="lpstr">
      <vt:lpstr>Arial</vt:lpstr>
      <vt:lpstr>Calibri</vt:lpstr>
      <vt:lpstr>Calibri Light</vt:lpstr>
      <vt:lpstr>Cambria</vt:lpstr>
      <vt:lpstr>Lucida Sans Unicode</vt:lpstr>
      <vt:lpstr>MS Mincho</vt:lpstr>
      <vt:lpstr>Tahoma</vt:lpstr>
      <vt:lpstr>Times New Roman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III Oficina de Planejamento Regional Integrado - PRI MT</vt:lpstr>
      <vt:lpstr>III Oficina de Planejamento Regional Integrado - PRI MT</vt:lpstr>
      <vt:lpstr>Apresentação do PowerPoint</vt:lpstr>
      <vt:lpstr>III Oficina de Planejamento Regional Integrado - PRI MT</vt:lpstr>
      <vt:lpstr>III Oficina de Planejamento Regional Integrado - PRI MT</vt:lpstr>
      <vt:lpstr>III Oficina de Planejamento Regional Integrado - PRI MT</vt:lpstr>
      <vt:lpstr>Apresentação do PowerPoint</vt:lpstr>
      <vt:lpstr>III Oficina de Planejamento Regional Integrado - PRI MT</vt:lpstr>
      <vt:lpstr>III Oficina de Planejamento Regional Integrado - PRI MT</vt:lpstr>
      <vt:lpstr>III Oficina de Planejamento Regional Integrado - PRI MT</vt:lpstr>
      <vt:lpstr>Apresentação do PowerPoint</vt:lpstr>
      <vt:lpstr>Apresentação do PowerPoint</vt:lpstr>
      <vt:lpstr>III Oficina de Planejamento Regional Integrado - PRI MT</vt:lpstr>
      <vt:lpstr>III Oficina de Planejamento Regional Integrado - PRI MT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Gloria Maria da Silva Melo</dc:creator>
  <cp:lastModifiedBy>Gloria Maria da Silva Melo</cp:lastModifiedBy>
  <cp:revision>136</cp:revision>
  <cp:lastPrinted>2022-08-05T20:06:08Z</cp:lastPrinted>
  <dcterms:created xsi:type="dcterms:W3CDTF">2022-07-19T15:03:39Z</dcterms:created>
  <dcterms:modified xsi:type="dcterms:W3CDTF">2022-08-15T13:22:12Z</dcterms:modified>
</cp:coreProperties>
</file>